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021" r:id="rId2"/>
    <p:sldId id="1012" r:id="rId3"/>
    <p:sldId id="1043" r:id="rId4"/>
    <p:sldId id="1040" r:id="rId5"/>
    <p:sldId id="1116" r:id="rId6"/>
    <p:sldId id="1042" r:id="rId7"/>
    <p:sldId id="1093" r:id="rId8"/>
    <p:sldId id="1094" r:id="rId9"/>
    <p:sldId id="1095" r:id="rId10"/>
    <p:sldId id="1100" r:id="rId11"/>
    <p:sldId id="1099" r:id="rId12"/>
    <p:sldId id="1097" r:id="rId13"/>
    <p:sldId id="1098" r:id="rId14"/>
    <p:sldId id="1104" r:id="rId15"/>
    <p:sldId id="1102" r:id="rId16"/>
    <p:sldId id="110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5" orient="horz" pos="414" userDrawn="1">
          <p15:clr>
            <a:srgbClr val="A4A3A4"/>
          </p15:clr>
        </p15:guide>
        <p15:guide id="6" orient="horz" pos="754" userDrawn="1">
          <p15:clr>
            <a:srgbClr val="A4A3A4"/>
          </p15:clr>
        </p15:guide>
        <p15:guide id="7" pos="5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4090B"/>
    <a:srgbClr val="42F7FF"/>
    <a:srgbClr val="FFFFFF"/>
    <a:srgbClr val="FF7C41"/>
    <a:srgbClr val="00C2CC"/>
    <a:srgbClr val="43F6FF"/>
    <a:srgbClr val="04929C"/>
    <a:srgbClr val="09606C"/>
    <a:srgbClr val="BD5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4150" autoAdjust="0"/>
  </p:normalViewPr>
  <p:slideViewPr>
    <p:cSldViewPr snapToGrid="0" showGuides="1">
      <p:cViewPr varScale="1">
        <p:scale>
          <a:sx n="120" d="100"/>
          <a:sy n="120" d="100"/>
        </p:scale>
        <p:origin x="528" y="192"/>
      </p:cViewPr>
      <p:guideLst>
        <p:guide pos="325"/>
        <p:guide pos="7355"/>
        <p:guide orient="horz" pos="414"/>
        <p:guide orient="horz" pos="754"/>
        <p:guide pos="506"/>
      </p:guideLst>
    </p:cSldViewPr>
  </p:slideViewPr>
  <p:outlineViewPr>
    <p:cViewPr>
      <p:scale>
        <a:sx n="100" d="100"/>
        <a:sy n="100" d="100"/>
      </p:scale>
      <p:origin x="0" y="-39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322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BB8B09B-DF5B-4B27-B830-C6B0D79290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CA5C2C-C5BA-4F67-B85F-B8E4D813B6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D74D7-79E5-4905-B065-8556B142456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3DE379-A367-474B-A6C7-3A1A0F8D89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B6EAF0-7A29-4277-86A2-C9FDE91A53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6F14-8E9B-4144-A924-055419401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406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ACE73-D4A4-4636-B3F4-8D74CD67EECE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2F72D-ED80-470A-B728-B20F65BD57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63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右侧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需要替换为最新的</a:t>
            </a:r>
            <a:r>
              <a:rPr kumimoji="1" lang="en-US" altLang="zh-CN" dirty="0"/>
              <a:t>nips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的供需诊断录屏</a:t>
            </a:r>
            <a:r>
              <a:rPr kumimoji="1" lang="en-US" altLang="zh-CN" dirty="0"/>
              <a:t>(12.4</a:t>
            </a:r>
            <a:r>
              <a:rPr kumimoji="1" lang="zh-CN" altLang="en-US" dirty="0"/>
              <a:t>完成）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2F72D-ED80-470A-B728-B20F65BD57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5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45306-D74F-45D2-83F5-79AB9705B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5F730E-16F5-4652-848C-6C1DB111D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F8B81D-795E-4547-87A6-DE5C303D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B125-650B-4BDB-B01A-7338EE2E1863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DC2DA1-A9DE-47CA-B7A4-F6AD7920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06CD39-A15D-4F94-A93F-AE3C7400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DAE22-5260-42C0-B465-F39B3F56F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82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6DC37-86D5-4763-B3EC-444A5616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1EEB52-F0D8-466F-93EC-5EDAEAADC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080F63-2027-4886-AB5F-E3EAEB2A7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B125-650B-4BDB-B01A-7338EE2E1863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C470D6-37E0-4111-9830-856C752E1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6D2FB5-0E97-4368-9865-1CCF001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DAE22-5260-42C0-B465-F39B3F56F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34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0FEB91-C6E5-440F-9CCC-3F13EF084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175DE1-01FA-46EA-A69C-BD14C8ED9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401FE9-3319-4F1D-9E9D-D32A9C7B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B125-650B-4BDB-B01A-7338EE2E1863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5FBCBA-9B51-48E3-93D3-10B3D31A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D7B39-2373-4480-A26D-38024AA4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DAE22-5260-42C0-B465-F39B3F56F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42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79DB6-F7FB-41BD-B423-9180228B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80CA5-2C6E-4CC2-960D-AC7B3364B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DC45CD-C7C1-443D-8DF0-9B7A77C3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B125-650B-4BDB-B01A-7338EE2E1863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DB2A47-119A-42A7-9535-23C9B244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38A544-3990-4CF3-9A3E-0E492824D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DAE22-5260-42C0-B465-F39B3F56F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9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6A2B3-914B-4071-8E42-FB829634A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562F79-A913-41E4-8A7E-7A614E619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5D5CBA-A65E-452B-BDF4-EB59F6D3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B125-650B-4BDB-B01A-7338EE2E1863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DC80A9-78E5-4896-9BA4-5D1FB6F4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81968F-29DD-42C5-A3FD-6AD47FE7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DAE22-5260-42C0-B465-F39B3F56F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3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F8B5C-94D1-48DB-81F6-49A6BA03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746970-D0B2-45BE-9F45-EF2B85E2B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6489D1-B66A-488A-AF9F-2EB1970BF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347E6C-AE91-44E3-A8AB-D0EF9D299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B125-650B-4BDB-B01A-7338EE2E1863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BC4D44-19B8-4BA2-BCDA-D1DE2C8C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6128C7-6E0A-4BBC-BBB8-175FFBF2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DAE22-5260-42C0-B465-F39B3F56F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35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4D22B-284E-4781-9493-C286F7FE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82859-2D22-4023-8B3D-023C1DDA7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BFAB9-C7A6-4C89-8F41-F2EE8EE66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743982-288F-46BC-9DDA-2945E469F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8727D7-CDC1-4350-AEAB-C6A06F16A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BE5E78-CC8D-45D5-903A-AD6C0BAA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B125-650B-4BDB-B01A-7338EE2E1863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B5516C-31B9-4389-9B35-5FC66BD1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0A9A1C-8EC8-47BE-AC8A-F74DD97D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DAE22-5260-42C0-B465-F39B3F56F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82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97EC8A3-7ECA-40AD-AB69-57F42A50B71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112A44"/>
              </a:gs>
              <a:gs pos="93000">
                <a:schemeClr val="tx1">
                  <a:alpha val="67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237388-2B69-4364-A729-3755941C54D4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AF56E6-1AD6-4820-A359-7F3A4B0D7E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E293A">
                  <a:alpha val="66000"/>
                </a:srgbClr>
              </a:gs>
              <a:gs pos="53000">
                <a:schemeClr val="tx1"/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89774A-3F8F-4A21-87DF-27E46C8C8C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 bright="-20000" contrast="-40000"/>
          </a:blip>
          <a:stretch>
            <a:fillRect/>
          </a:stretch>
        </p:blipFill>
        <p:spPr>
          <a:xfrm>
            <a:off x="574041" y="6540812"/>
            <a:ext cx="513980" cy="15758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13B5AD7-1502-489B-BB27-0382A3682A89}"/>
              </a:ext>
            </a:extLst>
          </p:cNvPr>
          <p:cNvCxnSpPr>
            <a:cxnSpLocks/>
          </p:cNvCxnSpPr>
          <p:nvPr userDrawn="1"/>
        </p:nvCxnSpPr>
        <p:spPr>
          <a:xfrm>
            <a:off x="550863" y="6462337"/>
            <a:ext cx="11125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E9492FC-471D-41EF-9FDB-A49785C89D0C}"/>
              </a:ext>
            </a:extLst>
          </p:cNvPr>
          <p:cNvSpPr/>
          <p:nvPr userDrawn="1"/>
        </p:nvSpPr>
        <p:spPr>
          <a:xfrm>
            <a:off x="8956037" y="6457895"/>
            <a:ext cx="2853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600">
              <a:spcBef>
                <a:spcPts val="300"/>
              </a:spcBef>
            </a:pP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Calibri" charset="0"/>
              </a:rPr>
              <a:t>MORE THAN JOURNEY     didiglobal.com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08F37A-71B5-41A1-A92C-D42991F1AEAB}"/>
              </a:ext>
            </a:extLst>
          </p:cNvPr>
          <p:cNvCxnSpPr>
            <a:cxnSpLocks/>
          </p:cNvCxnSpPr>
          <p:nvPr userDrawn="1"/>
        </p:nvCxnSpPr>
        <p:spPr>
          <a:xfrm>
            <a:off x="10640681" y="6535675"/>
            <a:ext cx="0" cy="119067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4F5D1D-EEFC-4D0F-A2C6-3FBA52F1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B125-650B-4BDB-B01A-7338EE2E1863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18511F-09BA-4835-8DCA-09883162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1A76F4-8F40-4514-8CA7-81E6AAD3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DAE22-5260-42C0-B465-F39B3F56F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56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A314C-E0B1-4FEF-AF5E-648F3875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1EEEC1-19A4-46B6-A267-7D451FBBF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D5FB4F-3816-4635-A690-311D987B4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D1A0EC-5779-4FD2-9054-47B05D8F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B125-650B-4BDB-B01A-7338EE2E1863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0559B0-4B27-465F-9E4E-B00AAD50A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84846C-06C4-4483-AA88-402EEC54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DAE22-5260-42C0-B465-F39B3F56F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6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0E39C-62C6-4EFF-A437-1C0481FA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B13BD5-2EC1-431E-A81E-2C71A2B4B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D17F06-2426-404F-A645-CBBF2E4EF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7A8C0F-8AE5-4546-9E88-7C239069F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B125-650B-4BDB-B01A-7338EE2E1863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206F3E-47A0-4C9F-A22D-9554C9A7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2DC990-89B2-4719-A01D-98AA2C52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DAE22-5260-42C0-B465-F39B3F56F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905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FA095D-7EA1-46F7-8AAD-4103EE7E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DC3F33-0930-43E0-A84C-093D75A3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C300EB-63AA-4A23-9494-F1540A356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8B125-650B-4BDB-B01A-7338EE2E1863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9173DF-62A5-4588-AD9A-040326C31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B48DA6-7D5E-44C3-AFD0-DD1C9A04E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DAE22-5260-42C0-B465-F39B3F56F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0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Relationship Id="rId9" Type="http://schemas.openxmlformats.org/officeDocument/2006/relationships/image" Target="../media/image6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6AD150-CBCA-4993-8F30-2B6F384EF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112A44"/>
              </a:gs>
              <a:gs pos="93000">
                <a:schemeClr val="tx1">
                  <a:alpha val="67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6E565C6-9E69-45AA-A438-310B29CEC3A2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BFEE22-8D5E-40E5-A0AF-98B2DCC783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E293A">
                  <a:alpha val="66000"/>
                </a:srgbClr>
              </a:gs>
              <a:gs pos="53000">
                <a:schemeClr val="tx1"/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6B25154E-86EE-469C-A36B-217B7D5909E5}"/>
              </a:ext>
            </a:extLst>
          </p:cNvPr>
          <p:cNvSpPr txBox="1">
            <a:spLocks/>
          </p:cNvSpPr>
          <p:nvPr/>
        </p:nvSpPr>
        <p:spPr>
          <a:xfrm>
            <a:off x="4492580" y="3025887"/>
            <a:ext cx="7577499" cy="793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>
                <a:solidFill>
                  <a:prstClr val="white"/>
                </a:solidFill>
                <a:latin typeface="Impact" panose="020B0806030902050204" pitchFamily="34" charset="0"/>
                <a:ea typeface="Calibri" charset="0"/>
                <a:cs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4800" dirty="0"/>
              <a:t>Supply-Demand </a:t>
            </a:r>
            <a:r>
              <a:rPr lang="en-US" altLang="zh-CN" sz="4800" dirty="0" err="1"/>
              <a:t>Forcasting</a:t>
            </a:r>
            <a:endParaRPr lang="en" altLang="zh-CN" sz="4800" dirty="0"/>
          </a:p>
        </p:txBody>
      </p:sp>
      <p:grpSp>
        <p:nvGrpSpPr>
          <p:cNvPr id="24" name="组 94">
            <a:extLst>
              <a:ext uri="{FF2B5EF4-FFF2-40B4-BE49-F238E27FC236}">
                <a16:creationId xmlns:a16="http://schemas.microsoft.com/office/drawing/2014/main" id="{F5DD82B2-0918-44D5-A777-EFD03F1E454F}"/>
              </a:ext>
            </a:extLst>
          </p:cNvPr>
          <p:cNvGrpSpPr/>
          <p:nvPr/>
        </p:nvGrpSpPr>
        <p:grpSpPr>
          <a:xfrm>
            <a:off x="4629138" y="4062615"/>
            <a:ext cx="2359399" cy="69411"/>
            <a:chOff x="334454" y="967505"/>
            <a:chExt cx="2320019" cy="78378"/>
          </a:xfrm>
        </p:grpSpPr>
        <p:grpSp>
          <p:nvGrpSpPr>
            <p:cNvPr id="25" name="组 95">
              <a:extLst>
                <a:ext uri="{FF2B5EF4-FFF2-40B4-BE49-F238E27FC236}">
                  <a16:creationId xmlns:a16="http://schemas.microsoft.com/office/drawing/2014/main" id="{8B9779E5-1F52-4F35-AEEF-47B1E8BD35CE}"/>
                </a:ext>
              </a:extLst>
            </p:cNvPr>
            <p:cNvGrpSpPr/>
            <p:nvPr/>
          </p:nvGrpSpPr>
          <p:grpSpPr>
            <a:xfrm>
              <a:off x="334454" y="967505"/>
              <a:ext cx="2320019" cy="78378"/>
              <a:chOff x="334454" y="938477"/>
              <a:chExt cx="2320019" cy="78378"/>
            </a:xfrm>
          </p:grpSpPr>
          <p:sp>
            <p:nvSpPr>
              <p:cNvPr id="27" name="平行四边形 26">
                <a:extLst>
                  <a:ext uri="{FF2B5EF4-FFF2-40B4-BE49-F238E27FC236}">
                    <a16:creationId xmlns:a16="http://schemas.microsoft.com/office/drawing/2014/main" id="{039C9FE5-B4CD-4EFE-8679-BBB79A7E0C5F}"/>
                  </a:ext>
                </a:extLst>
              </p:cNvPr>
              <p:cNvSpPr/>
              <p:nvPr/>
            </p:nvSpPr>
            <p:spPr>
              <a:xfrm flipV="1">
                <a:off x="334454" y="938477"/>
                <a:ext cx="1033431" cy="78378"/>
              </a:xfrm>
              <a:prstGeom prst="parallelogram">
                <a:avLst>
                  <a:gd name="adj" fmla="val 163205"/>
                </a:avLst>
              </a:prstGeom>
              <a:solidFill>
                <a:srgbClr val="FD80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5" hangingPunct="0">
                  <a:lnSpc>
                    <a:spcPct val="90000"/>
                  </a:lnSpc>
                  <a:spcBef>
                    <a:spcPts val="1000"/>
                  </a:spcBef>
                </a:pPr>
                <a:endParaRPr lang="zh-CN" altLang="en-US" sz="1500" kern="0">
                  <a:solidFill>
                    <a:srgbClr val="FD803F"/>
                  </a:solidFill>
                  <a:latin typeface="Arial"/>
                  <a:ea typeface="黑体" panose="02010609060101010101" pitchFamily="49" charset="-122"/>
                  <a:sym typeface="PingFang SC Regular"/>
                </a:endParaRPr>
              </a:p>
            </p:txBody>
          </p:sp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B27AD73F-263B-4D12-8F71-2035FE03DBC9}"/>
                  </a:ext>
                </a:extLst>
              </p:cNvPr>
              <p:cNvSpPr/>
              <p:nvPr/>
            </p:nvSpPr>
            <p:spPr>
              <a:xfrm flipV="1">
                <a:off x="1342038" y="938477"/>
                <a:ext cx="454710" cy="78378"/>
              </a:xfrm>
              <a:prstGeom prst="parallelogram">
                <a:avLst>
                  <a:gd name="adj" fmla="val 163205"/>
                </a:avLst>
              </a:prstGeom>
              <a:solidFill>
                <a:srgbClr val="FD803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5" hangingPunct="0">
                  <a:lnSpc>
                    <a:spcPct val="90000"/>
                  </a:lnSpc>
                  <a:spcBef>
                    <a:spcPts val="1000"/>
                  </a:spcBef>
                </a:pPr>
                <a:endParaRPr lang="zh-CN" altLang="en-US" sz="1500" kern="0">
                  <a:solidFill>
                    <a:srgbClr val="FD803F"/>
                  </a:solidFill>
                  <a:latin typeface="Arial"/>
                  <a:ea typeface="黑体" panose="02010609060101010101" pitchFamily="49" charset="-122"/>
                  <a:sym typeface="PingFang SC Regular"/>
                </a:endParaRPr>
              </a:p>
            </p:txBody>
          </p:sp>
          <p:sp>
            <p:nvSpPr>
              <p:cNvPr id="29" name="平行四边形 28">
                <a:extLst>
                  <a:ext uri="{FF2B5EF4-FFF2-40B4-BE49-F238E27FC236}">
                    <a16:creationId xmlns:a16="http://schemas.microsoft.com/office/drawing/2014/main" id="{7AC81C67-31F7-4C95-AE0F-323395701A13}"/>
                  </a:ext>
                </a:extLst>
              </p:cNvPr>
              <p:cNvSpPr/>
              <p:nvPr/>
            </p:nvSpPr>
            <p:spPr>
              <a:xfrm flipV="1">
                <a:off x="1770901" y="938477"/>
                <a:ext cx="454710" cy="78378"/>
              </a:xfrm>
              <a:prstGeom prst="parallelogram">
                <a:avLst>
                  <a:gd name="adj" fmla="val 163205"/>
                </a:avLst>
              </a:prstGeom>
              <a:solidFill>
                <a:srgbClr val="FD803F">
                  <a:alpha val="3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5" hangingPunct="0">
                  <a:lnSpc>
                    <a:spcPct val="90000"/>
                  </a:lnSpc>
                  <a:spcBef>
                    <a:spcPts val="1000"/>
                  </a:spcBef>
                </a:pPr>
                <a:endParaRPr lang="zh-CN" altLang="en-US" sz="1500" kern="0">
                  <a:solidFill>
                    <a:srgbClr val="FD803F"/>
                  </a:solidFill>
                  <a:latin typeface="Arial"/>
                  <a:ea typeface="黑体" panose="02010609060101010101" pitchFamily="49" charset="-122"/>
                  <a:sym typeface="PingFang SC Regular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55CFDD45-B6E5-4602-8037-42CE1A7E48FD}"/>
                  </a:ext>
                </a:extLst>
              </p:cNvPr>
              <p:cNvSpPr/>
              <p:nvPr/>
            </p:nvSpPr>
            <p:spPr>
              <a:xfrm flipV="1">
                <a:off x="2199763" y="938477"/>
                <a:ext cx="454710" cy="78378"/>
              </a:xfrm>
              <a:prstGeom prst="parallelogram">
                <a:avLst>
                  <a:gd name="adj" fmla="val 163205"/>
                </a:avLst>
              </a:prstGeom>
              <a:solidFill>
                <a:srgbClr val="FD803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5" hangingPunct="0">
                  <a:lnSpc>
                    <a:spcPct val="90000"/>
                  </a:lnSpc>
                  <a:spcBef>
                    <a:spcPts val="1000"/>
                  </a:spcBef>
                </a:pPr>
                <a:endParaRPr lang="zh-CN" altLang="en-US" sz="1500" kern="0">
                  <a:solidFill>
                    <a:srgbClr val="FD803F"/>
                  </a:solidFill>
                  <a:latin typeface="Arial"/>
                  <a:ea typeface="黑体" panose="02010609060101010101" pitchFamily="49" charset="-122"/>
                  <a:sym typeface="PingFang SC Regular"/>
                </a:endParaRP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7B9D8FF-A8AD-4B07-8D3F-498EEB9D95AD}"/>
                </a:ext>
              </a:extLst>
            </p:cNvPr>
            <p:cNvSpPr/>
            <p:nvPr/>
          </p:nvSpPr>
          <p:spPr>
            <a:xfrm>
              <a:off x="336550" y="967505"/>
              <a:ext cx="246617" cy="78378"/>
            </a:xfrm>
            <a:prstGeom prst="rect">
              <a:avLst/>
            </a:prstGeom>
            <a:solidFill>
              <a:srgbClr val="FD8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 hangingPunct="0">
                <a:lnSpc>
                  <a:spcPct val="90000"/>
                </a:lnSpc>
                <a:spcBef>
                  <a:spcPts val="1000"/>
                </a:spcBef>
              </a:pPr>
              <a:endParaRPr kumimoji="1" lang="zh-CN" altLang="en-US" sz="1500" kern="0">
                <a:solidFill>
                  <a:srgbClr val="FFFFFF"/>
                </a:solidFill>
                <a:latin typeface="Arial"/>
                <a:ea typeface="黑体" panose="02010609060101010101" pitchFamily="49" charset="-122"/>
                <a:sym typeface="PingFang SC Regular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1AC19E-91BD-48CD-AE84-68C2591A7E9C}"/>
              </a:ext>
            </a:extLst>
          </p:cNvPr>
          <p:cNvSpPr txBox="1"/>
          <p:nvPr/>
        </p:nvSpPr>
        <p:spPr>
          <a:xfrm>
            <a:off x="637280" y="5338625"/>
            <a:ext cx="11035736" cy="592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sz="1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Geng, X., et al. “Spatiotemporal multi-graph convolution network for ride-hailing demand forecasting”,</a:t>
            </a:r>
            <a:r>
              <a:rPr lang="en-US" sz="14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2019 AAAI.  </a:t>
            </a:r>
          </a:p>
          <a:p>
            <a:pPr>
              <a:lnSpc>
                <a:spcPct val="120000"/>
              </a:lnSpc>
            </a:pPr>
            <a:r>
              <a:rPr lang="en-US" sz="1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Wang, S., et al. “Causal Probabilistic </a:t>
            </a:r>
            <a:r>
              <a:rPr lang="en-US" sz="14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Spatio</a:t>
            </a:r>
            <a:r>
              <a:rPr lang="en-US" sz="1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-temporal Fusion Transformers in Two-sided Ride-Hailing Markets”. </a:t>
            </a:r>
            <a:r>
              <a:rPr lang="en-US" sz="14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2021, in submission. </a:t>
            </a:r>
            <a:endParaRPr lang="en" altLang="zh-CN" sz="1400" b="1" i="1" dirty="0"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36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69">
            <a:extLst>
              <a:ext uri="{FF2B5EF4-FFF2-40B4-BE49-F238E27FC236}">
                <a16:creationId xmlns:a16="http://schemas.microsoft.com/office/drawing/2014/main" id="{7B59C868-741A-AD44-8392-AC0B5F87D5C5}"/>
              </a:ext>
            </a:extLst>
          </p:cNvPr>
          <p:cNvSpPr/>
          <p:nvPr/>
        </p:nvSpPr>
        <p:spPr>
          <a:xfrm flipV="1">
            <a:off x="0" y="1389610"/>
            <a:ext cx="12192000" cy="46923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90345">
                <a:srgbClr val="0279C2">
                  <a:alpha val="13000"/>
                </a:srgbClr>
              </a:gs>
              <a:gs pos="0">
                <a:srgbClr val="0279C2">
                  <a:alpha val="16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</a:ln>
          <a:effectLst>
            <a:outerShdw blurRad="114300" sx="102000" sy="102000" algn="ctr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CDC0A9-4A24-8047-BC56-48494777627E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9A01B0-C726-714C-9882-8FD0B03FAF31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8" name="直接连接符 93">
                <a:extLst>
                  <a:ext uri="{FF2B5EF4-FFF2-40B4-BE49-F238E27FC236}">
                    <a16:creationId xmlns:a16="http://schemas.microsoft.com/office/drawing/2014/main" id="{AD654F43-EBD5-634E-92D5-A372DD131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" name="直接连接符 94">
                <a:extLst>
                  <a:ext uri="{FF2B5EF4-FFF2-40B4-BE49-F238E27FC236}">
                    <a16:creationId xmlns:a16="http://schemas.microsoft.com/office/drawing/2014/main" id="{314F6750-BD49-1944-B123-7E56B6315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C19F7CD-AB1F-2547-91DD-89C1B17A061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2178777-60A5-5E4B-BA8B-8FD872B0FAEA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5" name="直接连接符 90">
                <a:extLst>
                  <a:ext uri="{FF2B5EF4-FFF2-40B4-BE49-F238E27FC236}">
                    <a16:creationId xmlns:a16="http://schemas.microsoft.com/office/drawing/2014/main" id="{14EA9F50-4290-2048-8ED8-84F4EA96F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6" name="直接连接符 91">
                <a:extLst>
                  <a:ext uri="{FF2B5EF4-FFF2-40B4-BE49-F238E27FC236}">
                    <a16:creationId xmlns:a16="http://schemas.microsoft.com/office/drawing/2014/main" id="{4F6CF356-DAA3-FF4A-BF9D-892C06CAE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CBBE402-578F-A948-AE67-2A4BD370AFF5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155527C7-6AF9-224A-A8B0-EC498509D5D7}"/>
              </a:ext>
            </a:extLst>
          </p:cNvPr>
          <p:cNvSpPr txBox="1">
            <a:spLocks/>
          </p:cNvSpPr>
          <p:nvPr/>
        </p:nvSpPr>
        <p:spPr>
          <a:xfrm>
            <a:off x="3545237" y="276450"/>
            <a:ext cx="5379166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Fast</a:t>
            </a:r>
            <a:r>
              <a:rPr lang="en" altLang="zh-CN" dirty="0"/>
              <a:t> </a:t>
            </a:r>
            <a:r>
              <a:rPr lang="en-US" altLang="zh-CN" dirty="0"/>
              <a:t>Spatial</a:t>
            </a:r>
            <a:r>
              <a:rPr lang="en" altLang="zh-CN" dirty="0"/>
              <a:t> </a:t>
            </a:r>
            <a:r>
              <a:rPr lang="en-US" altLang="zh-CN" dirty="0"/>
              <a:t>Graph</a:t>
            </a:r>
            <a:r>
              <a:rPr lang="en" altLang="zh-CN" dirty="0"/>
              <a:t> </a:t>
            </a:r>
            <a:r>
              <a:rPr lang="en-US" altLang="zh-CN" dirty="0"/>
              <a:t>Fusion</a:t>
            </a:r>
            <a:r>
              <a:rPr lang="en" altLang="zh-CN" dirty="0"/>
              <a:t> </a:t>
            </a:r>
            <a:r>
              <a:rPr lang="en-US" altLang="zh-CN" dirty="0"/>
              <a:t>Attention</a:t>
            </a:r>
            <a:r>
              <a:rPr lang="en" altLang="zh-CN" dirty="0"/>
              <a:t>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39C0533-2BF4-164C-A652-F1441F61B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62" y="1906808"/>
            <a:ext cx="2999291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0A0CF8-0B89-A347-B169-4FA46FA1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2617" y="1906808"/>
            <a:ext cx="2990769" cy="2880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A8389DB-78AA-6344-B22C-999601EB155A}"/>
              </a:ext>
            </a:extLst>
          </p:cNvPr>
          <p:cNvSpPr/>
          <p:nvPr/>
        </p:nvSpPr>
        <p:spPr>
          <a:xfrm>
            <a:off x="490555" y="1082711"/>
            <a:ext cx="305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6525" indent="-136525"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Efficiency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F8774D-22E6-E348-8AF5-33159CF0F3CD}"/>
              </a:ext>
            </a:extLst>
          </p:cNvPr>
          <p:cNvSpPr/>
          <p:nvPr/>
        </p:nvSpPr>
        <p:spPr>
          <a:xfrm>
            <a:off x="343191" y="5159416"/>
            <a:ext cx="5997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efficiency improvements on one-day</a:t>
            </a:r>
            <a:r>
              <a:rPr lang="zh-CN" altLang="en-US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prediction in </a:t>
            </a:r>
            <a:r>
              <a:rPr lang="en" altLang="zh-CN" i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 A </a:t>
            </a:r>
            <a:endParaRPr lang="en" altLang="zh-CN" dirty="0">
              <a:solidFill>
                <a:srgbClr val="FF7C4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0C49B00-19B6-D044-87D0-6451ADB89174}"/>
              </a:ext>
            </a:extLst>
          </p:cNvPr>
          <p:cNvSpPr/>
          <p:nvPr/>
        </p:nvSpPr>
        <p:spPr>
          <a:xfrm>
            <a:off x="6654150" y="1772274"/>
            <a:ext cx="5291838" cy="3726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 algn="just">
              <a:lnSpc>
                <a:spcPct val="120000"/>
              </a:lnSpc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numbers in brackets mean logic cores in a chip. CPU(20) utilizes multiple processing to accelerate matrix multiplication. </a:t>
            </a:r>
          </a:p>
          <a:p>
            <a:pPr marL="179388" indent="-179388" algn="just">
              <a:lnSpc>
                <a:spcPct val="120000"/>
              </a:lnSpc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comparison of GPU(1) and GPU(2) aims to demonstrate a possibility of applying powerful GPUs in real world. </a:t>
            </a:r>
          </a:p>
          <a:p>
            <a:pPr marL="179388" indent="-179388" algn="just">
              <a:lnSpc>
                <a:spcPct val="120000"/>
              </a:lnSpc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Setting up (a) 3 heads and (b) 5 heads in multi-head attention is quite different.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 less number of heads, the shorter running hours. </a:t>
            </a:r>
          </a:p>
          <a:p>
            <a:pPr marL="179388" indent="-179388" algn="just">
              <a:lnSpc>
                <a:spcPct val="120000"/>
              </a:lnSpc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running hour result is averaged by using three independent experiments.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8C14EC-A047-BE4B-8F3A-7E7F914930B9}"/>
              </a:ext>
            </a:extLst>
          </p:cNvPr>
          <p:cNvSpPr/>
          <p:nvPr/>
        </p:nvSpPr>
        <p:spPr>
          <a:xfrm>
            <a:off x="896739" y="479008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(a) Multi-head = 3.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1C318E-E167-6347-BC05-8E7F30C82A78}"/>
              </a:ext>
            </a:extLst>
          </p:cNvPr>
          <p:cNvSpPr/>
          <p:nvPr/>
        </p:nvSpPr>
        <p:spPr>
          <a:xfrm>
            <a:off x="3887986" y="4792397"/>
            <a:ext cx="19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Multi-head =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4229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DCDC0A9-4A24-8047-BC56-48494777627E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9A01B0-C726-714C-9882-8FD0B03FAF31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8" name="直接连接符 93">
                <a:extLst>
                  <a:ext uri="{FF2B5EF4-FFF2-40B4-BE49-F238E27FC236}">
                    <a16:creationId xmlns:a16="http://schemas.microsoft.com/office/drawing/2014/main" id="{AD654F43-EBD5-634E-92D5-A372DD131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" name="直接连接符 94">
                <a:extLst>
                  <a:ext uri="{FF2B5EF4-FFF2-40B4-BE49-F238E27FC236}">
                    <a16:creationId xmlns:a16="http://schemas.microsoft.com/office/drawing/2014/main" id="{314F6750-BD49-1944-B123-7E56B6315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C19F7CD-AB1F-2547-91DD-89C1B17A061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2178777-60A5-5E4B-BA8B-8FD872B0FAEA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5" name="直接连接符 90">
                <a:extLst>
                  <a:ext uri="{FF2B5EF4-FFF2-40B4-BE49-F238E27FC236}">
                    <a16:creationId xmlns:a16="http://schemas.microsoft.com/office/drawing/2014/main" id="{14EA9F50-4290-2048-8ED8-84F4EA96F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6" name="直接连接符 91">
                <a:extLst>
                  <a:ext uri="{FF2B5EF4-FFF2-40B4-BE49-F238E27FC236}">
                    <a16:creationId xmlns:a16="http://schemas.microsoft.com/office/drawing/2014/main" id="{4F6CF356-DAA3-FF4A-BF9D-892C06CAE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CBBE402-578F-A948-AE67-2A4BD370AFF5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155527C7-6AF9-224A-A8B0-EC498509D5D7}"/>
              </a:ext>
            </a:extLst>
          </p:cNvPr>
          <p:cNvSpPr txBox="1">
            <a:spLocks/>
          </p:cNvSpPr>
          <p:nvPr/>
        </p:nvSpPr>
        <p:spPr>
          <a:xfrm>
            <a:off x="3545237" y="276450"/>
            <a:ext cx="5379166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Fast</a:t>
            </a:r>
            <a:r>
              <a:rPr lang="en" altLang="zh-CN" dirty="0"/>
              <a:t> </a:t>
            </a:r>
            <a:r>
              <a:rPr lang="en-US" altLang="zh-CN" dirty="0"/>
              <a:t>Spatial</a:t>
            </a:r>
            <a:r>
              <a:rPr lang="en" altLang="zh-CN" dirty="0"/>
              <a:t> </a:t>
            </a:r>
            <a:r>
              <a:rPr lang="en-US" altLang="zh-CN" dirty="0"/>
              <a:t>Graph</a:t>
            </a:r>
            <a:r>
              <a:rPr lang="en" altLang="zh-CN" dirty="0"/>
              <a:t> </a:t>
            </a:r>
            <a:r>
              <a:rPr lang="en-US" altLang="zh-CN" dirty="0"/>
              <a:t>Fusion</a:t>
            </a:r>
            <a:r>
              <a:rPr lang="en" altLang="zh-CN" dirty="0"/>
              <a:t> </a:t>
            </a:r>
            <a:r>
              <a:rPr lang="en-US" altLang="zh-CN" dirty="0"/>
              <a:t>Attention</a:t>
            </a:r>
            <a:r>
              <a:rPr lang="en" altLang="zh-CN" dirty="0"/>
              <a:t>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9580FCF-A95E-114C-A214-9FA98FD27B59}"/>
              </a:ext>
            </a:extLst>
          </p:cNvPr>
          <p:cNvSpPr/>
          <p:nvPr/>
        </p:nvSpPr>
        <p:spPr>
          <a:xfrm>
            <a:off x="623416" y="947702"/>
            <a:ext cx="1847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6525" indent="-136525"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discussion</a:t>
            </a:r>
          </a:p>
        </p:txBody>
      </p:sp>
      <p:sp>
        <p:nvSpPr>
          <p:cNvPr id="17" name="Rounded Rectangle 69">
            <a:extLst>
              <a:ext uri="{FF2B5EF4-FFF2-40B4-BE49-F238E27FC236}">
                <a16:creationId xmlns:a16="http://schemas.microsoft.com/office/drawing/2014/main" id="{C39E2E88-3966-B846-97D8-523CC305C165}"/>
              </a:ext>
            </a:extLst>
          </p:cNvPr>
          <p:cNvSpPr/>
          <p:nvPr/>
        </p:nvSpPr>
        <p:spPr>
          <a:xfrm flipV="1">
            <a:off x="827139" y="1350120"/>
            <a:ext cx="10318656" cy="46923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90345">
                <a:srgbClr val="0279C2">
                  <a:alpha val="13000"/>
                </a:srgbClr>
              </a:gs>
              <a:gs pos="0">
                <a:srgbClr val="0279C2">
                  <a:alpha val="16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</a:ln>
          <a:effectLst>
            <a:outerShdw blurRad="114300" sx="102000" sy="102000" algn="ctr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D4637F-F3BE-0343-96A7-2F1FFF72C8E6}"/>
              </a:ext>
            </a:extLst>
          </p:cNvPr>
          <p:cNvSpPr/>
          <p:nvPr/>
        </p:nvSpPr>
        <p:spPr>
          <a:xfrm>
            <a:off x="1197199" y="1521152"/>
            <a:ext cx="1979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Function:</a:t>
            </a:r>
            <a:endParaRPr lang="zh-CN" altLang="en-US" b="1" dirty="0">
              <a:solidFill>
                <a:srgbClr val="FF7C4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16210E-EA0E-7348-8F47-3B0431ECB61C}"/>
              </a:ext>
            </a:extLst>
          </p:cNvPr>
          <p:cNvSpPr/>
          <p:nvPr/>
        </p:nvSpPr>
        <p:spPr>
          <a:xfrm>
            <a:off x="1231862" y="3618402"/>
            <a:ext cx="2149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Projection:</a:t>
            </a:r>
            <a:endParaRPr lang="zh-CN" altLang="en-US" b="1" dirty="0">
              <a:solidFill>
                <a:srgbClr val="FF7C4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70DCED2-CC47-6E47-9E4C-C480C8D627CD}"/>
                  </a:ext>
                </a:extLst>
              </p:cNvPr>
              <p:cNvSpPr txBox="1"/>
              <p:nvPr/>
            </p:nvSpPr>
            <p:spPr>
              <a:xfrm>
                <a:off x="3773080" y="1561761"/>
                <a:ext cx="59009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7C4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kumimoji="1" lang="en-US" altLang="zh-CN" i="1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zh-CN" i="1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rgbClr val="FF7C4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b="0" i="1" smtClean="0">
                          <a:solidFill>
                            <a:srgbClr val="FF7C4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70DCED2-CC47-6E47-9E4C-C480C8D62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80" y="1561761"/>
                <a:ext cx="5900911" cy="276999"/>
              </a:xfrm>
              <a:prstGeom prst="rect">
                <a:avLst/>
              </a:prstGeom>
              <a:blipFill>
                <a:blip r:embed="rId2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A58193-A804-9540-AD4B-B030123CBE6E}"/>
                  </a:ext>
                </a:extLst>
              </p:cNvPr>
              <p:cNvSpPr txBox="1"/>
              <p:nvPr/>
            </p:nvSpPr>
            <p:spPr>
              <a:xfrm>
                <a:off x="3773080" y="3664568"/>
                <a:ext cx="4431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  <m:t>𝐸𝐾</m:t>
                          </m:r>
                          <m: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rgbClr val="FF7C41"/>
                          </a:solidFill>
                          <a:latin typeface="Cambria Math" panose="02040503050406030204" pitchFamily="18" charset="0"/>
                        </a:rPr>
                        <m:t>𝐹𝑉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A58193-A804-9540-AD4B-B030123C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80" y="3664568"/>
                <a:ext cx="4431085" cy="276999"/>
              </a:xfrm>
              <a:prstGeom prst="rect">
                <a:avLst/>
              </a:prstGeom>
              <a:blipFill>
                <a:blip r:embed="rId3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>
                <a:extLst>
                  <a:ext uri="{FF2B5EF4-FFF2-40B4-BE49-F238E27FC236}">
                    <a16:creationId xmlns:a16="http://schemas.microsoft.com/office/drawing/2014/main" id="{12CE5474-20E1-4948-8DA1-0BC4CB04ED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5207" y="2112211"/>
              <a:ext cx="81280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82389">
                      <a:extLst>
                        <a:ext uri="{9D8B030D-6E8A-4147-A177-3AD203B41FA5}">
                          <a16:colId xmlns:a16="http://schemas.microsoft.com/office/drawing/2014/main" val="1785052970"/>
                        </a:ext>
                      </a:extLst>
                    </a:gridCol>
                    <a:gridCol w="3744097">
                      <a:extLst>
                        <a:ext uri="{9D8B030D-6E8A-4147-A177-3AD203B41FA5}">
                          <a16:colId xmlns:a16="http://schemas.microsoft.com/office/drawing/2014/main" val="1515554960"/>
                        </a:ext>
                      </a:extLst>
                    </a:gridCol>
                    <a:gridCol w="1501514">
                      <a:extLst>
                        <a:ext uri="{9D8B030D-6E8A-4147-A177-3AD203B41FA5}">
                          <a16:colId xmlns:a16="http://schemas.microsoft.com/office/drawing/2014/main" val="41296779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Kernel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function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Complexity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33617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1800" kern="1200" dirty="0" err="1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Katharopoulos</a:t>
                          </a:r>
                          <a:r>
                            <a:rPr lang="en" altLang="zh-CN" sz="1800" kern="1200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et al. (2020) </a:t>
                          </a:r>
                          <a:endParaRPr lang="en" altLang="zh-CN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𝑒𝑙𝑢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02319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800" kern="1200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Shen et al. (2018) </a:t>
                          </a:r>
                          <a:endParaRPr lang="en" altLang="zh-CN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𝑠𝑜𝑓𝑡𝑚𝑎𝑥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154231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>
                <a:extLst>
                  <a:ext uri="{FF2B5EF4-FFF2-40B4-BE49-F238E27FC236}">
                    <a16:creationId xmlns:a16="http://schemas.microsoft.com/office/drawing/2014/main" id="{12CE5474-20E1-4948-8DA1-0BC4CB04ED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50688"/>
                  </p:ext>
                </p:extLst>
              </p:nvPr>
            </p:nvGraphicFramePr>
            <p:xfrm>
              <a:off x="2045207" y="2112211"/>
              <a:ext cx="81280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82389">
                      <a:extLst>
                        <a:ext uri="{9D8B030D-6E8A-4147-A177-3AD203B41FA5}">
                          <a16:colId xmlns:a16="http://schemas.microsoft.com/office/drawing/2014/main" val="1785052970"/>
                        </a:ext>
                      </a:extLst>
                    </a:gridCol>
                    <a:gridCol w="3744097">
                      <a:extLst>
                        <a:ext uri="{9D8B030D-6E8A-4147-A177-3AD203B41FA5}">
                          <a16:colId xmlns:a16="http://schemas.microsoft.com/office/drawing/2014/main" val="1515554960"/>
                        </a:ext>
                      </a:extLst>
                    </a:gridCol>
                    <a:gridCol w="1501514">
                      <a:extLst>
                        <a:ext uri="{9D8B030D-6E8A-4147-A177-3AD203B41FA5}">
                          <a16:colId xmlns:a16="http://schemas.microsoft.com/office/drawing/2014/main" val="41296779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Kernel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function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Complexity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33617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1800" kern="1200" dirty="0" err="1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Katharopoulos</a:t>
                          </a:r>
                          <a:r>
                            <a:rPr lang="en" altLang="zh-CN" sz="1800" kern="1200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et al. (2020) </a:t>
                          </a:r>
                          <a:endParaRPr lang="en" altLang="zh-CN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027" t="-103333" r="-3952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4068" t="-103333" r="847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2319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800" kern="1200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Shen et al. (2018) </a:t>
                          </a:r>
                          <a:endParaRPr lang="en" altLang="zh-CN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77027" t="-210345" r="-3952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44068" t="-210345" r="84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4231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E74075D0-8326-6E41-9A78-580650E4E2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79870" y="4216460"/>
              <a:ext cx="8128000" cy="1508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82389">
                      <a:extLst>
                        <a:ext uri="{9D8B030D-6E8A-4147-A177-3AD203B41FA5}">
                          <a16:colId xmlns:a16="http://schemas.microsoft.com/office/drawing/2014/main" val="1785052970"/>
                        </a:ext>
                      </a:extLst>
                    </a:gridCol>
                    <a:gridCol w="3744097">
                      <a:extLst>
                        <a:ext uri="{9D8B030D-6E8A-4147-A177-3AD203B41FA5}">
                          <a16:colId xmlns:a16="http://schemas.microsoft.com/office/drawing/2014/main" val="1515554960"/>
                        </a:ext>
                      </a:extLst>
                    </a:gridCol>
                    <a:gridCol w="1501514">
                      <a:extLst>
                        <a:ext uri="{9D8B030D-6E8A-4147-A177-3AD203B41FA5}">
                          <a16:colId xmlns:a16="http://schemas.microsoft.com/office/drawing/2014/main" val="41296779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Key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idea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Complexity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33617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Child et al. (2019) 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800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matrix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800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" altLang="zh-CN" sz="1800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factorizations</m:t>
                                </m:r>
                                <m:r>
                                  <m:rPr>
                                    <m:nor/>
                                  </m:rPr>
                                  <a:rPr lang="en" altLang="zh-CN" sz="1800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" altLang="zh-CN" sz="1800" kern="12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rad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02319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800" kern="1200" dirty="0" err="1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Kitaev</a:t>
                          </a:r>
                          <a:r>
                            <a:rPr lang="en" altLang="zh-CN" sz="1800" kern="1200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et al. (2020) 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i="1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locality-sensitive hashing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5423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800" kern="1200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Wang et al. (2020)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low-rank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52535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E74075D0-8326-6E41-9A78-580650E4E2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249742"/>
                  </p:ext>
                </p:extLst>
              </p:nvPr>
            </p:nvGraphicFramePr>
            <p:xfrm>
              <a:off x="2079870" y="4216460"/>
              <a:ext cx="8128000" cy="1508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82389">
                      <a:extLst>
                        <a:ext uri="{9D8B030D-6E8A-4147-A177-3AD203B41FA5}">
                          <a16:colId xmlns:a16="http://schemas.microsoft.com/office/drawing/2014/main" val="1785052970"/>
                        </a:ext>
                      </a:extLst>
                    </a:gridCol>
                    <a:gridCol w="3744097">
                      <a:extLst>
                        <a:ext uri="{9D8B030D-6E8A-4147-A177-3AD203B41FA5}">
                          <a16:colId xmlns:a16="http://schemas.microsoft.com/office/drawing/2014/main" val="1515554960"/>
                        </a:ext>
                      </a:extLst>
                    </a:gridCol>
                    <a:gridCol w="1501514">
                      <a:extLst>
                        <a:ext uri="{9D8B030D-6E8A-4147-A177-3AD203B41FA5}">
                          <a16:colId xmlns:a16="http://schemas.microsoft.com/office/drawing/2014/main" val="41296779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Key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idea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Complexity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336173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Child et al. (2019) 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6689" t="-100000" r="-39865" b="-2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43220" t="-100000" b="-2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2319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800" kern="1200" dirty="0" err="1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Kitaev</a:t>
                          </a:r>
                          <a:r>
                            <a:rPr lang="en" altLang="zh-CN" sz="1800" kern="1200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et al. (2020) 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6689" t="-220690" r="-39865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43220" t="-220690" b="-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423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800" kern="1200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Wang et al. (2020)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76689" t="-320690" r="-3986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443220" t="-32069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5357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89314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DCDC0A9-4A24-8047-BC56-48494777627E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9A01B0-C726-714C-9882-8FD0B03FAF31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8" name="直接连接符 93">
                <a:extLst>
                  <a:ext uri="{FF2B5EF4-FFF2-40B4-BE49-F238E27FC236}">
                    <a16:creationId xmlns:a16="http://schemas.microsoft.com/office/drawing/2014/main" id="{AD654F43-EBD5-634E-92D5-A372DD131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" name="直接连接符 94">
                <a:extLst>
                  <a:ext uri="{FF2B5EF4-FFF2-40B4-BE49-F238E27FC236}">
                    <a16:creationId xmlns:a16="http://schemas.microsoft.com/office/drawing/2014/main" id="{314F6750-BD49-1944-B123-7E56B6315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C19F7CD-AB1F-2547-91DD-89C1B17A061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2178777-60A5-5E4B-BA8B-8FD872B0FAEA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5" name="直接连接符 90">
                <a:extLst>
                  <a:ext uri="{FF2B5EF4-FFF2-40B4-BE49-F238E27FC236}">
                    <a16:creationId xmlns:a16="http://schemas.microsoft.com/office/drawing/2014/main" id="{14EA9F50-4290-2048-8ED8-84F4EA96F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6" name="直接连接符 91">
                <a:extLst>
                  <a:ext uri="{FF2B5EF4-FFF2-40B4-BE49-F238E27FC236}">
                    <a16:creationId xmlns:a16="http://schemas.microsoft.com/office/drawing/2014/main" id="{4F6CF356-DAA3-FF4A-BF9D-892C06CAE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CBBE402-578F-A948-AE67-2A4BD370AFF5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155527C7-6AF9-224A-A8B0-EC498509D5D7}"/>
              </a:ext>
            </a:extLst>
          </p:cNvPr>
          <p:cNvSpPr txBox="1">
            <a:spLocks/>
          </p:cNvSpPr>
          <p:nvPr/>
        </p:nvSpPr>
        <p:spPr>
          <a:xfrm>
            <a:off x="3923390" y="276450"/>
            <a:ext cx="4622869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Causal Attention Mechanism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F973B8-C2B4-D44B-AD72-0DFD7F698C44}"/>
              </a:ext>
            </a:extLst>
          </p:cNvPr>
          <p:cNvSpPr/>
          <p:nvPr/>
        </p:nvSpPr>
        <p:spPr>
          <a:xfrm>
            <a:off x="674148" y="947702"/>
            <a:ext cx="1110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covariates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(e.g.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double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learning).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F61FFE-68A2-F549-A8F0-C1EC6FB1D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60" y="1638061"/>
            <a:ext cx="6737412" cy="34529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F36CD2-768D-B243-8E50-08216A69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56" y="1638061"/>
            <a:ext cx="4501912" cy="345292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755A8F2-339D-F944-BA1C-9E666711B490}"/>
              </a:ext>
            </a:extLst>
          </p:cNvPr>
          <p:cNvSpPr/>
          <p:nvPr/>
        </p:nvSpPr>
        <p:spPr>
          <a:xfrm>
            <a:off x="2411384" y="5090984"/>
            <a:ext cx="306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(a)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FA630E-0BFD-5245-A01A-D9B50DEB529F}"/>
              </a:ext>
            </a:extLst>
          </p:cNvPr>
          <p:cNvSpPr/>
          <p:nvPr/>
        </p:nvSpPr>
        <p:spPr>
          <a:xfrm>
            <a:off x="8359103" y="5090984"/>
            <a:ext cx="2982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 err="1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ConvTrans</a:t>
            </a:r>
            <a:endParaRPr lang="zh-CN" altLang="en-US" i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1F857EE-D1A7-D141-AEF5-6334942528D5}"/>
              </a:ext>
            </a:extLst>
          </p:cNvPr>
          <p:cNvSpPr/>
          <p:nvPr/>
        </p:nvSpPr>
        <p:spPr>
          <a:xfrm>
            <a:off x="674148" y="5460316"/>
            <a:ext cx="58035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covariates: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weather,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holidays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subsidy;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treat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groups;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3: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DML</a:t>
            </a:r>
            <a:r>
              <a:rPr lang="zh-CN" alt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weights.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11A6C2-03B7-0245-BBF7-75ABA358558D}"/>
              </a:ext>
            </a:extLst>
          </p:cNvPr>
          <p:cNvSpPr/>
          <p:nvPr/>
        </p:nvSpPr>
        <p:spPr>
          <a:xfrm>
            <a:off x="7095477" y="5460316"/>
            <a:ext cx="50965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offline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attention;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above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multi-head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attention.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05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DCDC0A9-4A24-8047-BC56-48494777627E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9A01B0-C726-714C-9882-8FD0B03FAF31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8" name="直接连接符 93">
                <a:extLst>
                  <a:ext uri="{FF2B5EF4-FFF2-40B4-BE49-F238E27FC236}">
                    <a16:creationId xmlns:a16="http://schemas.microsoft.com/office/drawing/2014/main" id="{AD654F43-EBD5-634E-92D5-A372DD131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" name="直接连接符 94">
                <a:extLst>
                  <a:ext uri="{FF2B5EF4-FFF2-40B4-BE49-F238E27FC236}">
                    <a16:creationId xmlns:a16="http://schemas.microsoft.com/office/drawing/2014/main" id="{314F6750-BD49-1944-B123-7E56B6315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C19F7CD-AB1F-2547-91DD-89C1B17A061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2178777-60A5-5E4B-BA8B-8FD872B0FAEA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5" name="直接连接符 90">
                <a:extLst>
                  <a:ext uri="{FF2B5EF4-FFF2-40B4-BE49-F238E27FC236}">
                    <a16:creationId xmlns:a16="http://schemas.microsoft.com/office/drawing/2014/main" id="{14EA9F50-4290-2048-8ED8-84F4EA96F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6" name="直接连接符 91">
                <a:extLst>
                  <a:ext uri="{FF2B5EF4-FFF2-40B4-BE49-F238E27FC236}">
                    <a16:creationId xmlns:a16="http://schemas.microsoft.com/office/drawing/2014/main" id="{4F6CF356-DAA3-FF4A-BF9D-892C06CAE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CBBE402-578F-A948-AE67-2A4BD370AFF5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155527C7-6AF9-224A-A8B0-EC498509D5D7}"/>
              </a:ext>
            </a:extLst>
          </p:cNvPr>
          <p:cNvSpPr txBox="1">
            <a:spLocks/>
          </p:cNvSpPr>
          <p:nvPr/>
        </p:nvSpPr>
        <p:spPr>
          <a:xfrm>
            <a:off x="3923390" y="276450"/>
            <a:ext cx="4622869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Causal Attention Mechanism </a:t>
            </a:r>
          </a:p>
        </p:txBody>
      </p:sp>
      <p:sp>
        <p:nvSpPr>
          <p:cNvPr id="24" name="Rounded Rectangle 69">
            <a:extLst>
              <a:ext uri="{FF2B5EF4-FFF2-40B4-BE49-F238E27FC236}">
                <a16:creationId xmlns:a16="http://schemas.microsoft.com/office/drawing/2014/main" id="{BFB12664-EFA8-5741-9BEB-DB43A116992C}"/>
              </a:ext>
            </a:extLst>
          </p:cNvPr>
          <p:cNvSpPr/>
          <p:nvPr/>
        </p:nvSpPr>
        <p:spPr>
          <a:xfrm flipV="1">
            <a:off x="608684" y="1482810"/>
            <a:ext cx="11315585" cy="4795407"/>
          </a:xfrm>
          <a:prstGeom prst="roundRect">
            <a:avLst>
              <a:gd name="adj" fmla="val 0"/>
            </a:avLst>
          </a:prstGeom>
          <a:gradFill flip="none" rotWithShape="1">
            <a:gsLst>
              <a:gs pos="90345">
                <a:srgbClr val="0279C2">
                  <a:alpha val="13000"/>
                </a:srgbClr>
              </a:gs>
              <a:gs pos="0">
                <a:srgbClr val="0279C2">
                  <a:alpha val="16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</a:ln>
          <a:effectLst>
            <a:outerShdw blurRad="114300" sx="102000" sy="102000" algn="ctr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81BF2A2-F109-DA4B-9FDB-7435E36A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75" y="1799126"/>
            <a:ext cx="10906897" cy="302698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395F1D0-1CCD-A942-83A3-B4A872F6C97E}"/>
              </a:ext>
            </a:extLst>
          </p:cNvPr>
          <p:cNvSpPr/>
          <p:nvPr/>
        </p:nvSpPr>
        <p:spPr>
          <a:xfrm>
            <a:off x="500717" y="1022057"/>
            <a:ext cx="3150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en" altLang="zh-CN" b="1" dirty="0">
              <a:solidFill>
                <a:srgbClr val="FF7C4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2A3F79-2167-EC49-9D0E-0F939313D5DD}"/>
              </a:ext>
            </a:extLst>
          </p:cNvPr>
          <p:cNvSpPr txBox="1"/>
          <p:nvPr/>
        </p:nvSpPr>
        <p:spPr>
          <a:xfrm>
            <a:off x="1853420" y="2730844"/>
            <a:ext cx="1257879" cy="308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Real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Demand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DAF6F9-525F-EC48-84A4-6C5E7F4DCCA8}"/>
              </a:ext>
            </a:extLst>
          </p:cNvPr>
          <p:cNvSpPr txBox="1"/>
          <p:nvPr/>
        </p:nvSpPr>
        <p:spPr>
          <a:xfrm>
            <a:off x="9386993" y="2317756"/>
            <a:ext cx="1713584" cy="307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Predicted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Demand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DADD7C-0D25-7D49-8F42-6F8D90E515F0}"/>
              </a:ext>
            </a:extLst>
          </p:cNvPr>
          <p:cNvSpPr txBox="1"/>
          <p:nvPr/>
        </p:nvSpPr>
        <p:spPr>
          <a:xfrm>
            <a:off x="8607207" y="3932053"/>
            <a:ext cx="981840" cy="307777"/>
          </a:xfrm>
          <a:prstGeom prst="rect">
            <a:avLst/>
          </a:prstGeom>
          <a:solidFill>
            <a:srgbClr val="B3B1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Attention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99B3701-DC62-ED4E-89B7-68FAD6D8BCF1}"/>
              </a:ext>
            </a:extLst>
          </p:cNvPr>
          <p:cNvSpPr txBox="1"/>
          <p:nvPr/>
        </p:nvSpPr>
        <p:spPr>
          <a:xfrm>
            <a:off x="6507983" y="4063083"/>
            <a:ext cx="831931" cy="307777"/>
          </a:xfrm>
          <a:prstGeom prst="rect">
            <a:avLst/>
          </a:prstGeom>
          <a:solidFill>
            <a:srgbClr val="2202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Rainfall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0EDF78B-0D25-A14D-A1D8-9E663C196A62}"/>
              </a:ext>
            </a:extLst>
          </p:cNvPr>
          <p:cNvSpPr txBox="1"/>
          <p:nvPr/>
        </p:nvSpPr>
        <p:spPr>
          <a:xfrm>
            <a:off x="3781258" y="1052834"/>
            <a:ext cx="831931" cy="307777"/>
          </a:xfrm>
          <a:prstGeom prst="rect">
            <a:avLst/>
          </a:prstGeom>
          <a:solidFill>
            <a:srgbClr val="2202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Rainfall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26CB953-1F9D-B14E-BF6F-2720752977BE}"/>
              </a:ext>
            </a:extLst>
          </p:cNvPr>
          <p:cNvSpPr/>
          <p:nvPr/>
        </p:nvSpPr>
        <p:spPr>
          <a:xfrm>
            <a:off x="1136649" y="5111494"/>
            <a:ext cx="70201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“AA group 1” and “AA group 2” are regarded as comparable contexts;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“AB group 1” and “AB group 2”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control group and treatment group;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DML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74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DCDC0A9-4A24-8047-BC56-48494777627E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9A01B0-C726-714C-9882-8FD0B03FAF31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8" name="直接连接符 93">
                <a:extLst>
                  <a:ext uri="{FF2B5EF4-FFF2-40B4-BE49-F238E27FC236}">
                    <a16:creationId xmlns:a16="http://schemas.microsoft.com/office/drawing/2014/main" id="{AD654F43-EBD5-634E-92D5-A372DD131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" name="直接连接符 94">
                <a:extLst>
                  <a:ext uri="{FF2B5EF4-FFF2-40B4-BE49-F238E27FC236}">
                    <a16:creationId xmlns:a16="http://schemas.microsoft.com/office/drawing/2014/main" id="{314F6750-BD49-1944-B123-7E56B6315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C19F7CD-AB1F-2547-91DD-89C1B17A061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2178777-60A5-5E4B-BA8B-8FD872B0FAEA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5" name="直接连接符 90">
                <a:extLst>
                  <a:ext uri="{FF2B5EF4-FFF2-40B4-BE49-F238E27FC236}">
                    <a16:creationId xmlns:a16="http://schemas.microsoft.com/office/drawing/2014/main" id="{14EA9F50-4290-2048-8ED8-84F4EA96F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6" name="直接连接符 91">
                <a:extLst>
                  <a:ext uri="{FF2B5EF4-FFF2-40B4-BE49-F238E27FC236}">
                    <a16:creationId xmlns:a16="http://schemas.microsoft.com/office/drawing/2014/main" id="{4F6CF356-DAA3-FF4A-BF9D-892C06CAE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CBBE402-578F-A948-AE67-2A4BD370AFF5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155527C7-6AF9-224A-A8B0-EC498509D5D7}"/>
              </a:ext>
            </a:extLst>
          </p:cNvPr>
          <p:cNvSpPr txBox="1">
            <a:spLocks/>
          </p:cNvSpPr>
          <p:nvPr/>
        </p:nvSpPr>
        <p:spPr>
          <a:xfrm>
            <a:off x="3923390" y="276450"/>
            <a:ext cx="4622869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Causal Attention Mechanism </a:t>
            </a:r>
          </a:p>
        </p:txBody>
      </p:sp>
      <p:sp>
        <p:nvSpPr>
          <p:cNvPr id="24" name="Rounded Rectangle 69">
            <a:extLst>
              <a:ext uri="{FF2B5EF4-FFF2-40B4-BE49-F238E27FC236}">
                <a16:creationId xmlns:a16="http://schemas.microsoft.com/office/drawing/2014/main" id="{BFB12664-EFA8-5741-9BEB-DB43A116992C}"/>
              </a:ext>
            </a:extLst>
          </p:cNvPr>
          <p:cNvSpPr/>
          <p:nvPr/>
        </p:nvSpPr>
        <p:spPr>
          <a:xfrm flipV="1">
            <a:off x="608684" y="1482810"/>
            <a:ext cx="11315585" cy="4795407"/>
          </a:xfrm>
          <a:prstGeom prst="roundRect">
            <a:avLst>
              <a:gd name="adj" fmla="val 0"/>
            </a:avLst>
          </a:prstGeom>
          <a:gradFill flip="none" rotWithShape="1">
            <a:gsLst>
              <a:gs pos="90345">
                <a:srgbClr val="0279C2">
                  <a:alpha val="13000"/>
                </a:srgbClr>
              </a:gs>
              <a:gs pos="0">
                <a:srgbClr val="0279C2">
                  <a:alpha val="16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</a:ln>
          <a:effectLst>
            <a:outerShdw blurRad="114300" sx="102000" sy="102000" algn="ctr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3A91D7-6A66-C649-AF8A-454F3725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57" y="1724001"/>
            <a:ext cx="10860913" cy="3027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395F1D0-1CCD-A942-83A3-B4A872F6C97E}"/>
              </a:ext>
            </a:extLst>
          </p:cNvPr>
          <p:cNvSpPr/>
          <p:nvPr/>
        </p:nvSpPr>
        <p:spPr>
          <a:xfrm>
            <a:off x="500717" y="1022057"/>
            <a:ext cx="3150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en" altLang="zh-CN" b="1" dirty="0">
              <a:solidFill>
                <a:srgbClr val="FF7C4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2A3F79-2167-EC49-9D0E-0F939313D5DD}"/>
              </a:ext>
            </a:extLst>
          </p:cNvPr>
          <p:cNvSpPr txBox="1"/>
          <p:nvPr/>
        </p:nvSpPr>
        <p:spPr>
          <a:xfrm>
            <a:off x="1618640" y="4028308"/>
            <a:ext cx="1186342" cy="308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Real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Supply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DAF6F9-525F-EC48-84A4-6C5E7F4DCCA8}"/>
              </a:ext>
            </a:extLst>
          </p:cNvPr>
          <p:cNvSpPr txBox="1"/>
          <p:nvPr/>
        </p:nvSpPr>
        <p:spPr>
          <a:xfrm>
            <a:off x="8645584" y="2070619"/>
            <a:ext cx="1573456" cy="307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Predicted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Supply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DADD7C-0D25-7D49-8F42-6F8D90E515F0}"/>
              </a:ext>
            </a:extLst>
          </p:cNvPr>
          <p:cNvSpPr txBox="1"/>
          <p:nvPr/>
        </p:nvSpPr>
        <p:spPr>
          <a:xfrm>
            <a:off x="10782001" y="3425422"/>
            <a:ext cx="981840" cy="307777"/>
          </a:xfrm>
          <a:prstGeom prst="rect">
            <a:avLst/>
          </a:prstGeom>
          <a:solidFill>
            <a:srgbClr val="B3B1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Attention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99B3701-DC62-ED4E-89B7-68FAD6D8BCF1}"/>
              </a:ext>
            </a:extLst>
          </p:cNvPr>
          <p:cNvSpPr txBox="1"/>
          <p:nvPr/>
        </p:nvSpPr>
        <p:spPr>
          <a:xfrm>
            <a:off x="6718050" y="4161939"/>
            <a:ext cx="906071" cy="307777"/>
          </a:xfrm>
          <a:prstGeom prst="rect">
            <a:avLst/>
          </a:prstGeom>
          <a:solidFill>
            <a:srgbClr val="2202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Demand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0EDF78B-0D25-A14D-A1D8-9E663C196A62}"/>
              </a:ext>
            </a:extLst>
          </p:cNvPr>
          <p:cNvSpPr txBox="1"/>
          <p:nvPr/>
        </p:nvSpPr>
        <p:spPr>
          <a:xfrm>
            <a:off x="3781258" y="1052834"/>
            <a:ext cx="926666" cy="307777"/>
          </a:xfrm>
          <a:prstGeom prst="rect">
            <a:avLst/>
          </a:prstGeom>
          <a:solidFill>
            <a:srgbClr val="2202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Demand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26CB953-1F9D-B14E-BF6F-2720752977BE}"/>
              </a:ext>
            </a:extLst>
          </p:cNvPr>
          <p:cNvSpPr/>
          <p:nvPr/>
        </p:nvSpPr>
        <p:spPr>
          <a:xfrm>
            <a:off x="1136649" y="5111494"/>
            <a:ext cx="7732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estimate collaborative demand causal effects by adding rainfall causal effects;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difference of both AA groups in t-test is not significant;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 attention distributed in (0, 1).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1767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DCDC0A9-4A24-8047-BC56-48494777627E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9A01B0-C726-714C-9882-8FD0B03FAF31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8" name="直接连接符 93">
                <a:extLst>
                  <a:ext uri="{FF2B5EF4-FFF2-40B4-BE49-F238E27FC236}">
                    <a16:creationId xmlns:a16="http://schemas.microsoft.com/office/drawing/2014/main" id="{AD654F43-EBD5-634E-92D5-A372DD131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" name="直接连接符 94">
                <a:extLst>
                  <a:ext uri="{FF2B5EF4-FFF2-40B4-BE49-F238E27FC236}">
                    <a16:creationId xmlns:a16="http://schemas.microsoft.com/office/drawing/2014/main" id="{314F6750-BD49-1944-B123-7E56B6315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C19F7CD-AB1F-2547-91DD-89C1B17A061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2178777-60A5-5E4B-BA8B-8FD872B0FAEA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5" name="直接连接符 90">
                <a:extLst>
                  <a:ext uri="{FF2B5EF4-FFF2-40B4-BE49-F238E27FC236}">
                    <a16:creationId xmlns:a16="http://schemas.microsoft.com/office/drawing/2014/main" id="{14EA9F50-4290-2048-8ED8-84F4EA96F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6" name="直接连接符 91">
                <a:extLst>
                  <a:ext uri="{FF2B5EF4-FFF2-40B4-BE49-F238E27FC236}">
                    <a16:creationId xmlns:a16="http://schemas.microsoft.com/office/drawing/2014/main" id="{4F6CF356-DAA3-FF4A-BF9D-892C06CAE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CBBE402-578F-A948-AE67-2A4BD370AFF5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155527C7-6AF9-224A-A8B0-EC498509D5D7}"/>
              </a:ext>
            </a:extLst>
          </p:cNvPr>
          <p:cNvSpPr txBox="1">
            <a:spLocks/>
          </p:cNvSpPr>
          <p:nvPr/>
        </p:nvSpPr>
        <p:spPr>
          <a:xfrm>
            <a:off x="5234454" y="276450"/>
            <a:ext cx="2000741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Experiments</a:t>
            </a:r>
          </a:p>
        </p:txBody>
      </p:sp>
      <p:sp>
        <p:nvSpPr>
          <p:cNvPr id="18" name="Rounded Rectangle 69">
            <a:extLst>
              <a:ext uri="{FF2B5EF4-FFF2-40B4-BE49-F238E27FC236}">
                <a16:creationId xmlns:a16="http://schemas.microsoft.com/office/drawing/2014/main" id="{662704AC-D7B8-8040-A824-5DF857480226}"/>
              </a:ext>
            </a:extLst>
          </p:cNvPr>
          <p:cNvSpPr/>
          <p:nvPr/>
        </p:nvSpPr>
        <p:spPr>
          <a:xfrm flipV="1">
            <a:off x="0" y="945437"/>
            <a:ext cx="12192000" cy="4948735"/>
          </a:xfrm>
          <a:prstGeom prst="roundRect">
            <a:avLst>
              <a:gd name="adj" fmla="val 0"/>
            </a:avLst>
          </a:prstGeom>
          <a:gradFill flip="none" rotWithShape="1">
            <a:gsLst>
              <a:gs pos="90345">
                <a:srgbClr val="0279C2">
                  <a:alpha val="13000"/>
                </a:srgbClr>
              </a:gs>
              <a:gs pos="0">
                <a:srgbClr val="0279C2">
                  <a:alpha val="16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</a:ln>
          <a:effectLst>
            <a:outerShdw blurRad="114300" sx="102000" sy="102000" algn="ctr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35E2903-F7F9-A848-8186-6BE7111D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5" y="1578315"/>
            <a:ext cx="7107753" cy="16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A43BCBD-6B46-CC43-A216-4CE688F6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5" y="3754606"/>
            <a:ext cx="7106460" cy="159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88EABA-F38E-7D4C-B854-BB18AF1F8109}"/>
                  </a:ext>
                </a:extLst>
              </p:cNvPr>
              <p:cNvSpPr/>
              <p:nvPr/>
            </p:nvSpPr>
            <p:spPr>
              <a:xfrm>
                <a:off x="1075354" y="1186124"/>
                <a:ext cx="5617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(a)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𝑅𝑖𝑠𝑘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50%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7C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losses on the retail and ride-hailing datasets.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88EABA-F38E-7D4C-B854-BB18AF1F8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54" y="1186124"/>
                <a:ext cx="5617628" cy="369332"/>
              </a:xfrm>
              <a:prstGeom prst="rect">
                <a:avLst/>
              </a:prstGeom>
              <a:blipFill>
                <a:blip r:embed="rId4"/>
                <a:stretch>
                  <a:fillRect l="-903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6448655-05EA-5141-B8CA-2AAB777650E2}"/>
                  </a:ext>
                </a:extLst>
              </p:cNvPr>
              <p:cNvSpPr/>
              <p:nvPr/>
            </p:nvSpPr>
            <p:spPr>
              <a:xfrm>
                <a:off x="1075354" y="3385274"/>
                <a:ext cx="56801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(b)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𝑅𝑖𝑠𝑘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90%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losses on the retail and ride-hailing datasets.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6448655-05EA-5141-B8CA-2AAB77765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54" y="3385274"/>
                <a:ext cx="5680145" cy="369332"/>
              </a:xfrm>
              <a:prstGeom prst="rect">
                <a:avLst/>
              </a:prstGeom>
              <a:blipFill>
                <a:blip r:embed="rId5"/>
                <a:stretch>
                  <a:fillRect l="-89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F7D4FC37-910C-6F44-A4B1-738AA621BD69}"/>
              </a:ext>
            </a:extLst>
          </p:cNvPr>
          <p:cNvSpPr/>
          <p:nvPr/>
        </p:nvSpPr>
        <p:spPr>
          <a:xfrm>
            <a:off x="7325163" y="1760451"/>
            <a:ext cx="4792497" cy="3062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altLang="zh-CN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 search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optimize hyperparameters;</a:t>
            </a:r>
          </a:p>
          <a:p>
            <a:pPr marL="182563" indent="-1825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DeepAR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outperforms </a:t>
            </a:r>
            <a:r>
              <a:rPr lang="en-US" altLang="zh-CN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Seq2Seq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MQRNN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</a:t>
            </a:r>
            <a:r>
              <a:rPr lang="en-US" altLang="zh-CN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Poisson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weather covariates;</a:t>
            </a:r>
          </a:p>
          <a:p>
            <a:pPr marL="182563" indent="-1825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CausalTrans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outperforms other methods primarily due to </a:t>
            </a:r>
            <a:r>
              <a:rPr lang="en-US" altLang="zh-CN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 estimator </a:t>
            </a:r>
            <a:r>
              <a:rPr lang="en-US" altLang="zh-CN" b="1" i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DML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182563" indent="-1825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CausalTrans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achieves lower losses on supply than demand based on both </a:t>
            </a:r>
            <a:r>
              <a:rPr lang="en-US" altLang="zh-CN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causal relationship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182563" indent="-1825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Long-term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prediction focuses on </a:t>
            </a:r>
            <a:r>
              <a:rPr lang="en-US" altLang="zh-CN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unbiased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 estimation.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92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DCDC0A9-4A24-8047-BC56-48494777627E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9A01B0-C726-714C-9882-8FD0B03FAF31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8" name="直接连接符 93">
                <a:extLst>
                  <a:ext uri="{FF2B5EF4-FFF2-40B4-BE49-F238E27FC236}">
                    <a16:creationId xmlns:a16="http://schemas.microsoft.com/office/drawing/2014/main" id="{AD654F43-EBD5-634E-92D5-A372DD131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" name="直接连接符 94">
                <a:extLst>
                  <a:ext uri="{FF2B5EF4-FFF2-40B4-BE49-F238E27FC236}">
                    <a16:creationId xmlns:a16="http://schemas.microsoft.com/office/drawing/2014/main" id="{314F6750-BD49-1944-B123-7E56B6315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C19F7CD-AB1F-2547-91DD-89C1B17A061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2178777-60A5-5E4B-BA8B-8FD872B0FAEA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5" name="直接连接符 90">
                <a:extLst>
                  <a:ext uri="{FF2B5EF4-FFF2-40B4-BE49-F238E27FC236}">
                    <a16:creationId xmlns:a16="http://schemas.microsoft.com/office/drawing/2014/main" id="{14EA9F50-4290-2048-8ED8-84F4EA96F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6" name="直接连接符 91">
                <a:extLst>
                  <a:ext uri="{FF2B5EF4-FFF2-40B4-BE49-F238E27FC236}">
                    <a16:creationId xmlns:a16="http://schemas.microsoft.com/office/drawing/2014/main" id="{4F6CF356-DAA3-FF4A-BF9D-892C06CAE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CBBE402-578F-A948-AE67-2A4BD370AFF5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155527C7-6AF9-224A-A8B0-EC498509D5D7}"/>
              </a:ext>
            </a:extLst>
          </p:cNvPr>
          <p:cNvSpPr txBox="1">
            <a:spLocks/>
          </p:cNvSpPr>
          <p:nvPr/>
        </p:nvSpPr>
        <p:spPr>
          <a:xfrm>
            <a:off x="3923390" y="276450"/>
            <a:ext cx="4622869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Causal Attention Mechanism </a:t>
            </a:r>
          </a:p>
        </p:txBody>
      </p:sp>
      <p:sp>
        <p:nvSpPr>
          <p:cNvPr id="14" name="Rounded Rectangle 69">
            <a:extLst>
              <a:ext uri="{FF2B5EF4-FFF2-40B4-BE49-F238E27FC236}">
                <a16:creationId xmlns:a16="http://schemas.microsoft.com/office/drawing/2014/main" id="{BAE96F99-8605-9340-BD03-D2C6690904BF}"/>
              </a:ext>
            </a:extLst>
          </p:cNvPr>
          <p:cNvSpPr/>
          <p:nvPr/>
        </p:nvSpPr>
        <p:spPr>
          <a:xfrm flipV="1">
            <a:off x="1075496" y="1317034"/>
            <a:ext cx="10318656" cy="46923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90345">
                <a:srgbClr val="0279C2">
                  <a:alpha val="13000"/>
                </a:srgbClr>
              </a:gs>
              <a:gs pos="0">
                <a:srgbClr val="0279C2">
                  <a:alpha val="16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</a:ln>
          <a:effectLst>
            <a:outerShdw blurRad="114300" sx="102000" sy="102000" algn="ctr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92A5D6-112F-DA45-8BC1-A6DE068C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79" y="1686366"/>
            <a:ext cx="9435490" cy="243173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9765693-AB01-134D-94F0-6B29C1E76CB1}"/>
              </a:ext>
            </a:extLst>
          </p:cNvPr>
          <p:cNvSpPr/>
          <p:nvPr/>
        </p:nvSpPr>
        <p:spPr>
          <a:xfrm>
            <a:off x="701850" y="947702"/>
            <a:ext cx="2015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Ablation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D739CD-1B0B-8E41-B4C6-F5519D86CB7B}"/>
              </a:ext>
            </a:extLst>
          </p:cNvPr>
          <p:cNvSpPr/>
          <p:nvPr/>
        </p:nvSpPr>
        <p:spPr>
          <a:xfrm>
            <a:off x="1517079" y="4320662"/>
            <a:ext cx="9307440" cy="140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Lack of </a:t>
            </a:r>
            <a:r>
              <a:rPr lang="en-US" altLang="zh-CN" b="1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PoissonOutput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2% loss on average;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C.A.(DML)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improves collaborative supply forecasting more than demand;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Long-term prediction depends on </a:t>
            </a:r>
            <a:r>
              <a:rPr lang="en-US" altLang="zh-CN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C.A.(DML)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well as the causal covariates;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C.A.(Uplift)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similar to </a:t>
            </a:r>
            <a:r>
              <a:rPr lang="en-US" altLang="zh-CN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C.A.(DML)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but the simpler </a:t>
            </a:r>
            <a:r>
              <a:rPr lang="en-US" altLang="zh-CN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C.A.(Uplift)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means less importance.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49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>
            <a:extLst>
              <a:ext uri="{FF2B5EF4-FFF2-40B4-BE49-F238E27FC236}">
                <a16:creationId xmlns:a16="http://schemas.microsoft.com/office/drawing/2014/main" id="{674868B7-7E01-4766-8DCE-03B74B41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-20000" contrast="-40000"/>
          </a:blip>
          <a:stretch>
            <a:fillRect/>
          </a:stretch>
        </p:blipFill>
        <p:spPr>
          <a:xfrm>
            <a:off x="574041" y="6540812"/>
            <a:ext cx="513980" cy="157580"/>
          </a:xfrm>
          <a:prstGeom prst="rect">
            <a:avLst/>
          </a:prstGeom>
        </p:spPr>
      </p:pic>
      <p:sp>
        <p:nvSpPr>
          <p:cNvPr id="87" name="标题 1">
            <a:extLst>
              <a:ext uri="{FF2B5EF4-FFF2-40B4-BE49-F238E27FC236}">
                <a16:creationId xmlns:a16="http://schemas.microsoft.com/office/drawing/2014/main" id="{70451643-56A0-4A0B-B0AC-BC1D8F5EEFB8}"/>
              </a:ext>
            </a:extLst>
          </p:cNvPr>
          <p:cNvSpPr txBox="1">
            <a:spLocks/>
          </p:cNvSpPr>
          <p:nvPr/>
        </p:nvSpPr>
        <p:spPr>
          <a:xfrm>
            <a:off x="3968976" y="426721"/>
            <a:ext cx="4254049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/>
              <a:t>Supply-Demand Forecasting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E068956-24FE-4397-87CD-E65CDB3D1C71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7B288DF-EE68-4BD7-ABD8-C02B8DEE0D0F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E3266D09-B17A-46E9-BAAD-56B73A4C6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4E3E42FD-FDC4-4452-8D15-39DA9483D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5EA723A-E8D9-4C4A-93A7-5298D1849F2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74331405-F963-4B19-BC7D-E4E6C9E9F933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AA1736E-6D1A-48CB-97CC-4060E4A1D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D338C7B6-895D-429F-A9DB-1336C4F62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1186BD1A-A6C0-447A-892C-4F22DA83487D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7E82430D-7BD9-476D-85B0-AA8360E563BF}"/>
              </a:ext>
            </a:extLst>
          </p:cNvPr>
          <p:cNvCxnSpPr>
            <a:cxnSpLocks/>
          </p:cNvCxnSpPr>
          <p:nvPr/>
        </p:nvCxnSpPr>
        <p:spPr>
          <a:xfrm>
            <a:off x="550863" y="6462337"/>
            <a:ext cx="11125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3E4C057D-2A62-4EE3-8D7F-49B85CA4F2EE}"/>
              </a:ext>
            </a:extLst>
          </p:cNvPr>
          <p:cNvSpPr/>
          <p:nvPr/>
        </p:nvSpPr>
        <p:spPr>
          <a:xfrm>
            <a:off x="8956037" y="6457895"/>
            <a:ext cx="2853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600">
              <a:spcBef>
                <a:spcPts val="300"/>
              </a:spcBef>
            </a:pP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Calibri" charset="0"/>
              </a:rPr>
              <a:t>MORE THAN JOURNEY     didiglobal.com</a:t>
            </a: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13EEDED-CE0E-447A-887B-E1E9151037C0}"/>
              </a:ext>
            </a:extLst>
          </p:cNvPr>
          <p:cNvCxnSpPr>
            <a:cxnSpLocks/>
          </p:cNvCxnSpPr>
          <p:nvPr/>
        </p:nvCxnSpPr>
        <p:spPr>
          <a:xfrm>
            <a:off x="10640681" y="6535675"/>
            <a:ext cx="0" cy="119067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 52">
            <a:extLst>
              <a:ext uri="{FF2B5EF4-FFF2-40B4-BE49-F238E27FC236}">
                <a16:creationId xmlns:a16="http://schemas.microsoft.com/office/drawing/2014/main" id="{84E80D42-ACE2-4AF4-A8B4-DB84B8930610}"/>
              </a:ext>
            </a:extLst>
          </p:cNvPr>
          <p:cNvGrpSpPr/>
          <p:nvPr/>
        </p:nvGrpSpPr>
        <p:grpSpPr>
          <a:xfrm>
            <a:off x="5364004" y="1850065"/>
            <a:ext cx="1463992" cy="4327454"/>
            <a:chOff x="11258312" y="5400729"/>
            <a:chExt cx="2103596" cy="8032034"/>
          </a:xfrm>
        </p:grpSpPr>
        <p:cxnSp>
          <p:nvCxnSpPr>
            <p:cNvPr id="77" name="直线连接符 53">
              <a:extLst>
                <a:ext uri="{FF2B5EF4-FFF2-40B4-BE49-F238E27FC236}">
                  <a16:creationId xmlns:a16="http://schemas.microsoft.com/office/drawing/2014/main" id="{E3830238-5DF4-4E59-83B4-474F8F78C62F}"/>
                </a:ext>
              </a:extLst>
            </p:cNvPr>
            <p:cNvCxnSpPr>
              <a:cxnSpLocks/>
            </p:cNvCxnSpPr>
            <p:nvPr/>
          </p:nvCxnSpPr>
          <p:spPr>
            <a:xfrm>
              <a:off x="11281171" y="5490160"/>
              <a:ext cx="0" cy="7919744"/>
            </a:xfrm>
            <a:prstGeom prst="line">
              <a:avLst/>
            </a:prstGeom>
            <a:noFill/>
            <a:ln w="31750" cap="flat" cmpd="sng" algn="ctr">
              <a:solidFill>
                <a:srgbClr val="ED7D31">
                  <a:shade val="95000"/>
                  <a:satMod val="104999"/>
                </a:srgbClr>
              </a:solidFill>
              <a:prstDash val="solid"/>
            </a:ln>
            <a:effectLst/>
          </p:spPr>
        </p:cxnSp>
        <p:cxnSp>
          <p:nvCxnSpPr>
            <p:cNvPr id="78" name="直线连接符 54">
              <a:extLst>
                <a:ext uri="{FF2B5EF4-FFF2-40B4-BE49-F238E27FC236}">
                  <a16:creationId xmlns:a16="http://schemas.microsoft.com/office/drawing/2014/main" id="{14B50DA1-4D7D-49FC-B5F2-35EDEA1D8C85}"/>
                </a:ext>
              </a:extLst>
            </p:cNvPr>
            <p:cNvCxnSpPr>
              <a:cxnSpLocks/>
            </p:cNvCxnSpPr>
            <p:nvPr/>
          </p:nvCxnSpPr>
          <p:spPr>
            <a:xfrm>
              <a:off x="13353024" y="5400729"/>
              <a:ext cx="0" cy="8032034"/>
            </a:xfrm>
            <a:prstGeom prst="line">
              <a:avLst/>
            </a:prstGeom>
            <a:noFill/>
            <a:ln w="31750" cap="flat" cmpd="sng" algn="ctr">
              <a:solidFill>
                <a:srgbClr val="00C2CC"/>
              </a:solidFill>
              <a:prstDash val="solid"/>
              <a:headEnd type="triangle" w="lg" len="lg"/>
            </a:ln>
            <a:effectLst/>
          </p:spPr>
        </p:cxnSp>
        <p:cxnSp>
          <p:nvCxnSpPr>
            <p:cNvPr id="79" name="直线连接符 55">
              <a:extLst>
                <a:ext uri="{FF2B5EF4-FFF2-40B4-BE49-F238E27FC236}">
                  <a16:creationId xmlns:a16="http://schemas.microsoft.com/office/drawing/2014/main" id="{1256BCD3-C0E9-4F66-A38E-3F59F08E8D33}"/>
                </a:ext>
              </a:extLst>
            </p:cNvPr>
            <p:cNvCxnSpPr/>
            <p:nvPr/>
          </p:nvCxnSpPr>
          <p:spPr>
            <a:xfrm flipH="1">
              <a:off x="11258312" y="13409903"/>
              <a:ext cx="2103596" cy="1714"/>
            </a:xfrm>
            <a:prstGeom prst="line">
              <a:avLst/>
            </a:prstGeom>
            <a:noFill/>
            <a:ln w="31750" cap="flat" cmpd="sng" algn="ctr">
              <a:gradFill flip="none" rotWithShape="1">
                <a:gsLst>
                  <a:gs pos="36000">
                    <a:srgbClr val="FF7C41"/>
                  </a:gs>
                  <a:gs pos="64000">
                    <a:srgbClr val="00C2CC"/>
                  </a:gs>
                </a:gsLst>
                <a:lin ang="10800000" scaled="1"/>
                <a:tileRect/>
              </a:gradFill>
              <a:prstDash val="solid"/>
            </a:ln>
            <a:effectLst/>
          </p:spPr>
        </p:cxnSp>
      </p:grp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65A1AF68-430C-4224-BFB1-0E0C0135286B}"/>
              </a:ext>
            </a:extLst>
          </p:cNvPr>
          <p:cNvSpPr/>
          <p:nvPr/>
        </p:nvSpPr>
        <p:spPr>
          <a:xfrm flipH="1" flipV="1">
            <a:off x="3908298" y="1300360"/>
            <a:ext cx="1569410" cy="305762"/>
          </a:xfrm>
          <a:prstGeom prst="parallelogram">
            <a:avLst/>
          </a:prstGeom>
          <a:gradFill flip="none" rotWithShape="1">
            <a:gsLst>
              <a:gs pos="31000">
                <a:srgbClr val="FF7C41"/>
              </a:gs>
              <a:gs pos="100000">
                <a:srgbClr val="FF7C41">
                  <a:alpha val="2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E423021D-ADD7-4A98-8557-65B090361C15}"/>
              </a:ext>
            </a:extLst>
          </p:cNvPr>
          <p:cNvSpPr/>
          <p:nvPr/>
        </p:nvSpPr>
        <p:spPr>
          <a:xfrm>
            <a:off x="5161346" y="1200752"/>
            <a:ext cx="504978" cy="504978"/>
          </a:xfrm>
          <a:prstGeom prst="ellipse">
            <a:avLst/>
          </a:prstGeom>
          <a:solidFill>
            <a:srgbClr val="FF7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0BD3F99-D362-4C1B-A82C-D9DB225B76FB}"/>
              </a:ext>
            </a:extLst>
          </p:cNvPr>
          <p:cNvGrpSpPr/>
          <p:nvPr/>
        </p:nvGrpSpPr>
        <p:grpSpPr>
          <a:xfrm>
            <a:off x="5284916" y="1324322"/>
            <a:ext cx="257839" cy="257839"/>
            <a:chOff x="4224120" y="2857499"/>
            <a:chExt cx="257839" cy="257839"/>
          </a:xfrm>
          <a:solidFill>
            <a:schemeClr val="bg1"/>
          </a:solidFill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4AD82C10-CCC7-4FBD-BC32-0A7C7B18DFD1}"/>
                </a:ext>
              </a:extLst>
            </p:cNvPr>
            <p:cNvSpPr/>
            <p:nvPr/>
          </p:nvSpPr>
          <p:spPr>
            <a:xfrm>
              <a:off x="4224120" y="2857499"/>
              <a:ext cx="257839" cy="257839"/>
            </a:xfrm>
            <a:custGeom>
              <a:avLst/>
              <a:gdLst>
                <a:gd name="connsiteX0" fmla="*/ 476086 w 699613"/>
                <a:gd name="connsiteY0" fmla="*/ 0 h 699612"/>
                <a:gd name="connsiteX1" fmla="*/ 223528 w 699613"/>
                <a:gd name="connsiteY1" fmla="*/ 0 h 699612"/>
                <a:gd name="connsiteX2" fmla="*/ 0 w 699613"/>
                <a:gd name="connsiteY2" fmla="*/ 223527 h 699612"/>
                <a:gd name="connsiteX3" fmla="*/ 0 w 699613"/>
                <a:gd name="connsiteY3" fmla="*/ 476085 h 699612"/>
                <a:gd name="connsiteX4" fmla="*/ 223528 w 699613"/>
                <a:gd name="connsiteY4" fmla="*/ 699613 h 699612"/>
                <a:gd name="connsiteX5" fmla="*/ 476086 w 699613"/>
                <a:gd name="connsiteY5" fmla="*/ 699613 h 699612"/>
                <a:gd name="connsiteX6" fmla="*/ 699613 w 699613"/>
                <a:gd name="connsiteY6" fmla="*/ 476085 h 699612"/>
                <a:gd name="connsiteX7" fmla="*/ 699613 w 699613"/>
                <a:gd name="connsiteY7" fmla="*/ 223605 h 699612"/>
                <a:gd name="connsiteX8" fmla="*/ 476086 w 699613"/>
                <a:gd name="connsiteY8" fmla="*/ 0 h 699612"/>
                <a:gd name="connsiteX9" fmla="*/ 476086 w 699613"/>
                <a:gd name="connsiteY9" fmla="*/ 0 h 699612"/>
                <a:gd name="connsiteX10" fmla="*/ 655484 w 699613"/>
                <a:gd name="connsiteY10" fmla="*/ 476085 h 699612"/>
                <a:gd name="connsiteX11" fmla="*/ 476086 w 699613"/>
                <a:gd name="connsiteY11" fmla="*/ 655483 h 699612"/>
                <a:gd name="connsiteX12" fmla="*/ 223528 w 699613"/>
                <a:gd name="connsiteY12" fmla="*/ 655483 h 699612"/>
                <a:gd name="connsiteX13" fmla="*/ 44130 w 699613"/>
                <a:gd name="connsiteY13" fmla="*/ 476085 h 699612"/>
                <a:gd name="connsiteX14" fmla="*/ 44130 w 699613"/>
                <a:gd name="connsiteY14" fmla="*/ 223605 h 699612"/>
                <a:gd name="connsiteX15" fmla="*/ 223528 w 699613"/>
                <a:gd name="connsiteY15" fmla="*/ 44207 h 699612"/>
                <a:gd name="connsiteX16" fmla="*/ 476086 w 699613"/>
                <a:gd name="connsiteY16" fmla="*/ 44207 h 699612"/>
                <a:gd name="connsiteX17" fmla="*/ 655484 w 699613"/>
                <a:gd name="connsiteY17" fmla="*/ 223605 h 699612"/>
                <a:gd name="connsiteX18" fmla="*/ 655484 w 699613"/>
                <a:gd name="connsiteY18" fmla="*/ 476085 h 69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9613" h="699612">
                  <a:moveTo>
                    <a:pt x="476086" y="0"/>
                  </a:moveTo>
                  <a:lnTo>
                    <a:pt x="223528" y="0"/>
                  </a:lnTo>
                  <a:cubicBezTo>
                    <a:pt x="100245" y="0"/>
                    <a:pt x="0" y="100323"/>
                    <a:pt x="0" y="223527"/>
                  </a:cubicBezTo>
                  <a:lnTo>
                    <a:pt x="0" y="476085"/>
                  </a:lnTo>
                  <a:cubicBezTo>
                    <a:pt x="0" y="599368"/>
                    <a:pt x="100245" y="699613"/>
                    <a:pt x="223528" y="699613"/>
                  </a:cubicBezTo>
                  <a:lnTo>
                    <a:pt x="476086" y="699613"/>
                  </a:lnTo>
                  <a:cubicBezTo>
                    <a:pt x="599368" y="699613"/>
                    <a:pt x="699613" y="599368"/>
                    <a:pt x="699613" y="476085"/>
                  </a:cubicBezTo>
                  <a:lnTo>
                    <a:pt x="699613" y="223605"/>
                  </a:lnTo>
                  <a:cubicBezTo>
                    <a:pt x="699613" y="100323"/>
                    <a:pt x="599368" y="0"/>
                    <a:pt x="476086" y="0"/>
                  </a:cubicBezTo>
                  <a:lnTo>
                    <a:pt x="476086" y="0"/>
                  </a:lnTo>
                  <a:close/>
                  <a:moveTo>
                    <a:pt x="655484" y="476085"/>
                  </a:moveTo>
                  <a:cubicBezTo>
                    <a:pt x="655484" y="575163"/>
                    <a:pt x="575163" y="655483"/>
                    <a:pt x="476086" y="655483"/>
                  </a:cubicBezTo>
                  <a:lnTo>
                    <a:pt x="223528" y="655483"/>
                  </a:lnTo>
                  <a:cubicBezTo>
                    <a:pt x="124450" y="655483"/>
                    <a:pt x="44130" y="575163"/>
                    <a:pt x="44130" y="476085"/>
                  </a:cubicBezTo>
                  <a:lnTo>
                    <a:pt x="44130" y="223605"/>
                  </a:lnTo>
                  <a:cubicBezTo>
                    <a:pt x="44130" y="124528"/>
                    <a:pt x="124450" y="44207"/>
                    <a:pt x="223528" y="44207"/>
                  </a:cubicBezTo>
                  <a:lnTo>
                    <a:pt x="476086" y="44207"/>
                  </a:lnTo>
                  <a:cubicBezTo>
                    <a:pt x="575163" y="44207"/>
                    <a:pt x="655484" y="124528"/>
                    <a:pt x="655484" y="223605"/>
                  </a:cubicBezTo>
                  <a:lnTo>
                    <a:pt x="655484" y="476085"/>
                  </a:lnTo>
                  <a:close/>
                </a:path>
              </a:pathLst>
            </a:custGeom>
            <a:grpFill/>
            <a:ln w="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379EB62-D801-4ADA-B017-7E3EBFC7A0FE}"/>
                </a:ext>
              </a:extLst>
            </p:cNvPr>
            <p:cNvSpPr/>
            <p:nvPr/>
          </p:nvSpPr>
          <p:spPr>
            <a:xfrm>
              <a:off x="4254783" y="2888162"/>
              <a:ext cx="196541" cy="196542"/>
            </a:xfrm>
            <a:custGeom>
              <a:avLst/>
              <a:gdLst>
                <a:gd name="connsiteX0" fmla="*/ 14710 w 533290"/>
                <a:gd name="connsiteY0" fmla="*/ 295442 h 533290"/>
                <a:gd name="connsiteX1" fmla="*/ 29420 w 533290"/>
                <a:gd name="connsiteY1" fmla="*/ 280732 h 533290"/>
                <a:gd name="connsiteX2" fmla="*/ 29420 w 533290"/>
                <a:gd name="connsiteY2" fmla="*/ 138848 h 533290"/>
                <a:gd name="connsiteX3" fmla="*/ 138849 w 533290"/>
                <a:gd name="connsiteY3" fmla="*/ 29420 h 533290"/>
                <a:gd name="connsiteX4" fmla="*/ 394442 w 533290"/>
                <a:gd name="connsiteY4" fmla="*/ 29420 h 533290"/>
                <a:gd name="connsiteX5" fmla="*/ 464800 w 533290"/>
                <a:gd name="connsiteY5" fmla="*/ 55104 h 533290"/>
                <a:gd name="connsiteX6" fmla="*/ 485503 w 533290"/>
                <a:gd name="connsiteY6" fmla="*/ 53313 h 533290"/>
                <a:gd name="connsiteX7" fmla="*/ 483713 w 533290"/>
                <a:gd name="connsiteY7" fmla="*/ 32611 h 533290"/>
                <a:gd name="connsiteX8" fmla="*/ 394442 w 533290"/>
                <a:gd name="connsiteY8" fmla="*/ 0 h 533290"/>
                <a:gd name="connsiteX9" fmla="*/ 138849 w 533290"/>
                <a:gd name="connsiteY9" fmla="*/ 0 h 533290"/>
                <a:gd name="connsiteX10" fmla="*/ 0 w 533290"/>
                <a:gd name="connsiteY10" fmla="*/ 138848 h 533290"/>
                <a:gd name="connsiteX11" fmla="*/ 0 w 533290"/>
                <a:gd name="connsiteY11" fmla="*/ 280732 h 533290"/>
                <a:gd name="connsiteX12" fmla="*/ 14710 w 533290"/>
                <a:gd name="connsiteY12" fmla="*/ 295442 h 533290"/>
                <a:gd name="connsiteX13" fmla="*/ 14710 w 533290"/>
                <a:gd name="connsiteY13" fmla="*/ 295442 h 533290"/>
                <a:gd name="connsiteX14" fmla="*/ 503871 w 533290"/>
                <a:gd name="connsiteY14" fmla="*/ 138848 h 533290"/>
                <a:gd name="connsiteX15" fmla="*/ 503871 w 533290"/>
                <a:gd name="connsiteY15" fmla="*/ 394442 h 533290"/>
                <a:gd name="connsiteX16" fmla="*/ 394442 w 533290"/>
                <a:gd name="connsiteY16" fmla="*/ 503871 h 533290"/>
                <a:gd name="connsiteX17" fmla="*/ 138849 w 533290"/>
                <a:gd name="connsiteY17" fmla="*/ 503871 h 533290"/>
                <a:gd name="connsiteX18" fmla="*/ 29420 w 533290"/>
                <a:gd name="connsiteY18" fmla="*/ 394442 h 533290"/>
                <a:gd name="connsiteX19" fmla="*/ 14710 w 533290"/>
                <a:gd name="connsiteY19" fmla="*/ 379732 h 533290"/>
                <a:gd name="connsiteX20" fmla="*/ 0 w 533290"/>
                <a:gd name="connsiteY20" fmla="*/ 394442 h 533290"/>
                <a:gd name="connsiteX21" fmla="*/ 138849 w 533290"/>
                <a:gd name="connsiteY21" fmla="*/ 533290 h 533290"/>
                <a:gd name="connsiteX22" fmla="*/ 394442 w 533290"/>
                <a:gd name="connsiteY22" fmla="*/ 533290 h 533290"/>
                <a:gd name="connsiteX23" fmla="*/ 533291 w 533290"/>
                <a:gd name="connsiteY23" fmla="*/ 394442 h 533290"/>
                <a:gd name="connsiteX24" fmla="*/ 533291 w 533290"/>
                <a:gd name="connsiteY24" fmla="*/ 138848 h 533290"/>
                <a:gd name="connsiteX25" fmla="*/ 518581 w 533290"/>
                <a:gd name="connsiteY25" fmla="*/ 124139 h 533290"/>
                <a:gd name="connsiteX26" fmla="*/ 503871 w 533290"/>
                <a:gd name="connsiteY26" fmla="*/ 138848 h 533290"/>
                <a:gd name="connsiteX27" fmla="*/ 503871 w 533290"/>
                <a:gd name="connsiteY27" fmla="*/ 138848 h 5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3290" h="533290">
                  <a:moveTo>
                    <a:pt x="14710" y="295442"/>
                  </a:moveTo>
                  <a:cubicBezTo>
                    <a:pt x="22804" y="295442"/>
                    <a:pt x="29420" y="288827"/>
                    <a:pt x="29420" y="280732"/>
                  </a:cubicBezTo>
                  <a:lnTo>
                    <a:pt x="29420" y="138848"/>
                  </a:lnTo>
                  <a:cubicBezTo>
                    <a:pt x="29420" y="78530"/>
                    <a:pt x="78530" y="29420"/>
                    <a:pt x="138849" y="29420"/>
                  </a:cubicBezTo>
                  <a:lnTo>
                    <a:pt x="394442" y="29420"/>
                  </a:lnTo>
                  <a:cubicBezTo>
                    <a:pt x="420126" y="29420"/>
                    <a:pt x="445109" y="38526"/>
                    <a:pt x="464800" y="55104"/>
                  </a:cubicBezTo>
                  <a:cubicBezTo>
                    <a:pt x="471027" y="60318"/>
                    <a:pt x="480288" y="59540"/>
                    <a:pt x="485503" y="53313"/>
                  </a:cubicBezTo>
                  <a:cubicBezTo>
                    <a:pt x="490718" y="47087"/>
                    <a:pt x="489939" y="37825"/>
                    <a:pt x="483713" y="32611"/>
                  </a:cubicBezTo>
                  <a:cubicBezTo>
                    <a:pt x="458730" y="11597"/>
                    <a:pt x="427053" y="0"/>
                    <a:pt x="394442" y="0"/>
                  </a:cubicBezTo>
                  <a:lnTo>
                    <a:pt x="138849" y="0"/>
                  </a:lnTo>
                  <a:cubicBezTo>
                    <a:pt x="62264" y="0"/>
                    <a:pt x="0" y="62264"/>
                    <a:pt x="0" y="138848"/>
                  </a:cubicBezTo>
                  <a:lnTo>
                    <a:pt x="0" y="280732"/>
                  </a:lnTo>
                  <a:cubicBezTo>
                    <a:pt x="0" y="288827"/>
                    <a:pt x="6538" y="295442"/>
                    <a:pt x="14710" y="295442"/>
                  </a:cubicBezTo>
                  <a:lnTo>
                    <a:pt x="14710" y="295442"/>
                  </a:lnTo>
                  <a:close/>
                  <a:moveTo>
                    <a:pt x="503871" y="138848"/>
                  </a:moveTo>
                  <a:lnTo>
                    <a:pt x="503871" y="394442"/>
                  </a:lnTo>
                  <a:cubicBezTo>
                    <a:pt x="503871" y="454760"/>
                    <a:pt x="454760" y="503871"/>
                    <a:pt x="394442" y="503871"/>
                  </a:cubicBezTo>
                  <a:lnTo>
                    <a:pt x="138849" y="503871"/>
                  </a:lnTo>
                  <a:cubicBezTo>
                    <a:pt x="78530" y="503871"/>
                    <a:pt x="29420" y="454760"/>
                    <a:pt x="29420" y="394442"/>
                  </a:cubicBezTo>
                  <a:cubicBezTo>
                    <a:pt x="29420" y="386347"/>
                    <a:pt x="22804" y="379732"/>
                    <a:pt x="14710" y="379732"/>
                  </a:cubicBezTo>
                  <a:cubicBezTo>
                    <a:pt x="6538" y="379732"/>
                    <a:pt x="0" y="386347"/>
                    <a:pt x="0" y="394442"/>
                  </a:cubicBezTo>
                  <a:cubicBezTo>
                    <a:pt x="0" y="471026"/>
                    <a:pt x="62264" y="533290"/>
                    <a:pt x="138849" y="533290"/>
                  </a:cubicBezTo>
                  <a:lnTo>
                    <a:pt x="394442" y="533290"/>
                  </a:lnTo>
                  <a:cubicBezTo>
                    <a:pt x="471027" y="533290"/>
                    <a:pt x="533291" y="471026"/>
                    <a:pt x="533291" y="394442"/>
                  </a:cubicBezTo>
                  <a:lnTo>
                    <a:pt x="533291" y="138848"/>
                  </a:lnTo>
                  <a:cubicBezTo>
                    <a:pt x="533291" y="130676"/>
                    <a:pt x="526675" y="124139"/>
                    <a:pt x="518581" y="124139"/>
                  </a:cubicBezTo>
                  <a:cubicBezTo>
                    <a:pt x="510409" y="124139"/>
                    <a:pt x="503871" y="130754"/>
                    <a:pt x="503871" y="138848"/>
                  </a:cubicBezTo>
                  <a:lnTo>
                    <a:pt x="503871" y="138848"/>
                  </a:lnTo>
                  <a:close/>
                </a:path>
              </a:pathLst>
            </a:custGeom>
            <a:grpFill/>
            <a:ln w="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3FDF069-3D75-4985-9AC5-9493E8298F9F}"/>
                </a:ext>
              </a:extLst>
            </p:cNvPr>
            <p:cNvSpPr/>
            <p:nvPr/>
          </p:nvSpPr>
          <p:spPr>
            <a:xfrm>
              <a:off x="4310716" y="2923644"/>
              <a:ext cx="84617" cy="130225"/>
            </a:xfrm>
            <a:custGeom>
              <a:avLst/>
              <a:gdLst>
                <a:gd name="connsiteX0" fmla="*/ 229598 w 229598"/>
                <a:gd name="connsiteY0" fmla="*/ 114799 h 353347"/>
                <a:gd name="connsiteX1" fmla="*/ 114799 w 229598"/>
                <a:gd name="connsiteY1" fmla="*/ 0 h 353347"/>
                <a:gd name="connsiteX2" fmla="*/ 0 w 229598"/>
                <a:gd name="connsiteY2" fmla="*/ 114799 h 353347"/>
                <a:gd name="connsiteX3" fmla="*/ 14710 w 229598"/>
                <a:gd name="connsiteY3" fmla="*/ 129509 h 353347"/>
                <a:gd name="connsiteX4" fmla="*/ 29420 w 229598"/>
                <a:gd name="connsiteY4" fmla="*/ 114799 h 353347"/>
                <a:gd name="connsiteX5" fmla="*/ 114799 w 229598"/>
                <a:gd name="connsiteY5" fmla="*/ 29420 h 353347"/>
                <a:gd name="connsiteX6" fmla="*/ 200179 w 229598"/>
                <a:gd name="connsiteY6" fmla="*/ 114799 h 353347"/>
                <a:gd name="connsiteX7" fmla="*/ 155271 w 229598"/>
                <a:gd name="connsiteY7" fmla="*/ 185702 h 353347"/>
                <a:gd name="connsiteX8" fmla="*/ 100167 w 229598"/>
                <a:gd name="connsiteY8" fmla="*/ 248511 h 353347"/>
                <a:gd name="connsiteX9" fmla="*/ 114877 w 229598"/>
                <a:gd name="connsiteY9" fmla="*/ 263221 h 353347"/>
                <a:gd name="connsiteX10" fmla="*/ 129587 w 229598"/>
                <a:gd name="connsiteY10" fmla="*/ 248511 h 353347"/>
                <a:gd name="connsiteX11" fmla="*/ 166245 w 229598"/>
                <a:gd name="connsiteY11" fmla="*/ 213020 h 353347"/>
                <a:gd name="connsiteX12" fmla="*/ 229598 w 229598"/>
                <a:gd name="connsiteY12" fmla="*/ 114799 h 353347"/>
                <a:gd name="connsiteX13" fmla="*/ 229598 w 229598"/>
                <a:gd name="connsiteY13" fmla="*/ 114799 h 353347"/>
                <a:gd name="connsiteX14" fmla="*/ 114877 w 229598"/>
                <a:gd name="connsiteY14" fmla="*/ 297777 h 353347"/>
                <a:gd name="connsiteX15" fmla="*/ 87092 w 229598"/>
                <a:gd name="connsiteY15" fmla="*/ 325562 h 353347"/>
                <a:gd name="connsiteX16" fmla="*/ 114877 w 229598"/>
                <a:gd name="connsiteY16" fmla="*/ 353348 h 353347"/>
                <a:gd name="connsiteX17" fmla="*/ 142662 w 229598"/>
                <a:gd name="connsiteY17" fmla="*/ 325562 h 353347"/>
                <a:gd name="connsiteX18" fmla="*/ 114877 w 229598"/>
                <a:gd name="connsiteY18" fmla="*/ 297777 h 353347"/>
                <a:gd name="connsiteX19" fmla="*/ 114877 w 229598"/>
                <a:gd name="connsiteY19" fmla="*/ 297777 h 35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9598" h="353347">
                  <a:moveTo>
                    <a:pt x="229598" y="114799"/>
                  </a:moveTo>
                  <a:cubicBezTo>
                    <a:pt x="229598" y="51523"/>
                    <a:pt x="178153" y="0"/>
                    <a:pt x="114799" y="0"/>
                  </a:cubicBezTo>
                  <a:cubicBezTo>
                    <a:pt x="51446" y="0"/>
                    <a:pt x="0" y="51523"/>
                    <a:pt x="0" y="114799"/>
                  </a:cubicBezTo>
                  <a:cubicBezTo>
                    <a:pt x="0" y="122893"/>
                    <a:pt x="6616" y="129509"/>
                    <a:pt x="14710" y="129509"/>
                  </a:cubicBezTo>
                  <a:cubicBezTo>
                    <a:pt x="22804" y="129509"/>
                    <a:pt x="29420" y="122893"/>
                    <a:pt x="29420" y="114799"/>
                  </a:cubicBezTo>
                  <a:cubicBezTo>
                    <a:pt x="29420" y="67712"/>
                    <a:pt x="67712" y="29420"/>
                    <a:pt x="114799" y="29420"/>
                  </a:cubicBezTo>
                  <a:cubicBezTo>
                    <a:pt x="161886" y="29420"/>
                    <a:pt x="200179" y="67712"/>
                    <a:pt x="200179" y="114799"/>
                  </a:cubicBezTo>
                  <a:cubicBezTo>
                    <a:pt x="200179" y="144997"/>
                    <a:pt x="180877" y="175429"/>
                    <a:pt x="155271" y="185702"/>
                  </a:cubicBezTo>
                  <a:cubicBezTo>
                    <a:pt x="131610" y="195197"/>
                    <a:pt x="100167" y="211931"/>
                    <a:pt x="100167" y="248511"/>
                  </a:cubicBezTo>
                  <a:cubicBezTo>
                    <a:pt x="100167" y="256605"/>
                    <a:pt x="106705" y="263221"/>
                    <a:pt x="114877" y="263221"/>
                  </a:cubicBezTo>
                  <a:cubicBezTo>
                    <a:pt x="122971" y="263221"/>
                    <a:pt x="129587" y="256605"/>
                    <a:pt x="129587" y="248511"/>
                  </a:cubicBezTo>
                  <a:cubicBezTo>
                    <a:pt x="129587" y="238237"/>
                    <a:pt x="133945" y="225940"/>
                    <a:pt x="166245" y="213020"/>
                  </a:cubicBezTo>
                  <a:cubicBezTo>
                    <a:pt x="202980" y="198311"/>
                    <a:pt x="229598" y="157061"/>
                    <a:pt x="229598" y="114799"/>
                  </a:cubicBezTo>
                  <a:lnTo>
                    <a:pt x="229598" y="114799"/>
                  </a:lnTo>
                  <a:close/>
                  <a:moveTo>
                    <a:pt x="114877" y="297777"/>
                  </a:moveTo>
                  <a:cubicBezTo>
                    <a:pt x="99544" y="297777"/>
                    <a:pt x="87092" y="310230"/>
                    <a:pt x="87092" y="325562"/>
                  </a:cubicBezTo>
                  <a:cubicBezTo>
                    <a:pt x="87092" y="340895"/>
                    <a:pt x="99544" y="353348"/>
                    <a:pt x="114877" y="353348"/>
                  </a:cubicBezTo>
                  <a:cubicBezTo>
                    <a:pt x="130209" y="353348"/>
                    <a:pt x="142662" y="340895"/>
                    <a:pt x="142662" y="325562"/>
                  </a:cubicBezTo>
                  <a:cubicBezTo>
                    <a:pt x="142662" y="310230"/>
                    <a:pt x="130209" y="297777"/>
                    <a:pt x="114877" y="297777"/>
                  </a:cubicBezTo>
                  <a:lnTo>
                    <a:pt x="114877" y="297777"/>
                  </a:lnTo>
                  <a:close/>
                </a:path>
              </a:pathLst>
            </a:custGeom>
            <a:grpFill/>
            <a:ln w="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A309D067-AB40-4810-9570-DE5F9EDA74DB}"/>
              </a:ext>
            </a:extLst>
          </p:cNvPr>
          <p:cNvSpPr txBox="1"/>
          <p:nvPr/>
        </p:nvSpPr>
        <p:spPr>
          <a:xfrm>
            <a:off x="3984470" y="1270336"/>
            <a:ext cx="147219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74035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Abadi" panose="020B0604020104020204" pitchFamily="34" charset="0"/>
                <a:ea typeface="Calibri" charset="0"/>
                <a:cs typeface="Calibri" charset="0"/>
              </a:defRPr>
            </a:lvl1pPr>
          </a:lstStyle>
          <a:p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endParaRPr lang="zh-CN" altLang="en-US" sz="1600" dirty="0"/>
          </a:p>
        </p:txBody>
      </p:sp>
      <p:sp>
        <p:nvSpPr>
          <p:cNvPr id="112" name="平行四边形 111">
            <a:extLst>
              <a:ext uri="{FF2B5EF4-FFF2-40B4-BE49-F238E27FC236}">
                <a16:creationId xmlns:a16="http://schemas.microsoft.com/office/drawing/2014/main" id="{DEF1ABE3-328B-4FA5-A67C-AAF39DF7FEEA}"/>
              </a:ext>
            </a:extLst>
          </p:cNvPr>
          <p:cNvSpPr/>
          <p:nvPr/>
        </p:nvSpPr>
        <p:spPr>
          <a:xfrm flipV="1">
            <a:off x="6803536" y="1300360"/>
            <a:ext cx="1480167" cy="305762"/>
          </a:xfrm>
          <a:prstGeom prst="parallelogram">
            <a:avLst/>
          </a:prstGeom>
          <a:gradFill flip="none" rotWithShape="1">
            <a:gsLst>
              <a:gs pos="31000">
                <a:srgbClr val="00C2CC"/>
              </a:gs>
              <a:gs pos="100000">
                <a:srgbClr val="00C2CC">
                  <a:alpha val="2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AD3FA163-D1AD-4360-ACBB-90D0F138EA3F}"/>
              </a:ext>
            </a:extLst>
          </p:cNvPr>
          <p:cNvSpPr/>
          <p:nvPr/>
        </p:nvSpPr>
        <p:spPr>
          <a:xfrm flipH="1">
            <a:off x="6614922" y="1200752"/>
            <a:ext cx="504978" cy="504978"/>
          </a:xfrm>
          <a:prstGeom prst="ellipse">
            <a:avLst/>
          </a:prstGeom>
          <a:solidFill>
            <a:srgbClr val="00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D3C97BF-0CCB-4C4C-939A-60B613A99509}"/>
              </a:ext>
            </a:extLst>
          </p:cNvPr>
          <p:cNvSpPr txBox="1"/>
          <p:nvPr/>
        </p:nvSpPr>
        <p:spPr>
          <a:xfrm>
            <a:off x="7105274" y="1280496"/>
            <a:ext cx="109460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74035"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  <a:latin typeface="Abadi" panose="020B0604020104020204" pitchFamily="34" charset="0"/>
                <a:ea typeface="Calibri" charset="0"/>
                <a:cs typeface="Calibri" charset="0"/>
              </a:defRPr>
            </a:lvl1pPr>
          </a:lstStyle>
          <a:p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Goal</a:t>
            </a:r>
            <a:endParaRPr lang="zh-CN" altLang="en-US" sz="1600" dirty="0"/>
          </a:p>
        </p:txBody>
      </p:sp>
      <p:grpSp>
        <p:nvGrpSpPr>
          <p:cNvPr id="9" name="图形 2">
            <a:extLst>
              <a:ext uri="{FF2B5EF4-FFF2-40B4-BE49-F238E27FC236}">
                <a16:creationId xmlns:a16="http://schemas.microsoft.com/office/drawing/2014/main" id="{CA729F17-504E-462F-8FE2-46881411FBDD}"/>
              </a:ext>
            </a:extLst>
          </p:cNvPr>
          <p:cNvGrpSpPr/>
          <p:nvPr/>
        </p:nvGrpSpPr>
        <p:grpSpPr>
          <a:xfrm>
            <a:off x="6705938" y="1293861"/>
            <a:ext cx="321452" cy="314960"/>
            <a:chOff x="3754657" y="3796110"/>
            <a:chExt cx="685992" cy="672138"/>
          </a:xfrm>
          <a:solidFill>
            <a:schemeClr val="bg1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7FC0857-8B2C-47AF-A7F8-D084832E6CED}"/>
                </a:ext>
              </a:extLst>
            </p:cNvPr>
            <p:cNvSpPr/>
            <p:nvPr/>
          </p:nvSpPr>
          <p:spPr>
            <a:xfrm>
              <a:off x="3998109" y="3796110"/>
              <a:ext cx="442540" cy="428764"/>
            </a:xfrm>
            <a:custGeom>
              <a:avLst/>
              <a:gdLst>
                <a:gd name="connsiteX0" fmla="*/ 119313 w 442540"/>
                <a:gd name="connsiteY0" fmla="*/ 280966 h 428764"/>
                <a:gd name="connsiteX1" fmla="*/ 79309 w 442540"/>
                <a:gd name="connsiteY1" fmla="*/ 270147 h 428764"/>
                <a:gd name="connsiteX2" fmla="*/ 0 w 442540"/>
                <a:gd name="connsiteY2" fmla="*/ 349456 h 428764"/>
                <a:gd name="connsiteX3" fmla="*/ 79309 w 442540"/>
                <a:gd name="connsiteY3" fmla="*/ 428765 h 428764"/>
                <a:gd name="connsiteX4" fmla="*/ 158617 w 442540"/>
                <a:gd name="connsiteY4" fmla="*/ 349456 h 428764"/>
                <a:gd name="connsiteX5" fmla="*/ 150523 w 442540"/>
                <a:gd name="connsiteY5" fmla="*/ 314433 h 428764"/>
                <a:gd name="connsiteX6" fmla="*/ 327041 w 442540"/>
                <a:gd name="connsiteY6" fmla="*/ 137915 h 428764"/>
                <a:gd name="connsiteX7" fmla="*/ 351246 w 442540"/>
                <a:gd name="connsiteY7" fmla="*/ 158306 h 428764"/>
                <a:gd name="connsiteX8" fmla="*/ 442541 w 442540"/>
                <a:gd name="connsiteY8" fmla="*/ 72226 h 428764"/>
                <a:gd name="connsiteX9" fmla="*/ 374595 w 442540"/>
                <a:gd name="connsiteY9" fmla="*/ 64910 h 428764"/>
                <a:gd name="connsiteX10" fmla="*/ 365801 w 442540"/>
                <a:gd name="connsiteY10" fmla="*/ 0 h 428764"/>
                <a:gd name="connsiteX11" fmla="*/ 274428 w 442540"/>
                <a:gd name="connsiteY11" fmla="*/ 86080 h 428764"/>
                <a:gd name="connsiteX12" fmla="*/ 294586 w 442540"/>
                <a:gd name="connsiteY12" fmla="*/ 105537 h 428764"/>
                <a:gd name="connsiteX13" fmla="*/ 119313 w 442540"/>
                <a:gd name="connsiteY13" fmla="*/ 280966 h 4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540" h="428764">
                  <a:moveTo>
                    <a:pt x="119313" y="280966"/>
                  </a:moveTo>
                  <a:cubicBezTo>
                    <a:pt x="107561" y="274117"/>
                    <a:pt x="93941" y="270147"/>
                    <a:pt x="79309" y="270147"/>
                  </a:cubicBezTo>
                  <a:cubicBezTo>
                    <a:pt x="35490" y="270147"/>
                    <a:pt x="0" y="305638"/>
                    <a:pt x="0" y="349456"/>
                  </a:cubicBezTo>
                  <a:cubicBezTo>
                    <a:pt x="0" y="393274"/>
                    <a:pt x="35490" y="428765"/>
                    <a:pt x="79309" y="428765"/>
                  </a:cubicBezTo>
                  <a:cubicBezTo>
                    <a:pt x="123127" y="428765"/>
                    <a:pt x="158617" y="393274"/>
                    <a:pt x="158617" y="349456"/>
                  </a:cubicBezTo>
                  <a:cubicBezTo>
                    <a:pt x="158617" y="336925"/>
                    <a:pt x="155660" y="325018"/>
                    <a:pt x="150523" y="314433"/>
                  </a:cubicBezTo>
                  <a:lnTo>
                    <a:pt x="327041" y="137915"/>
                  </a:lnTo>
                  <a:lnTo>
                    <a:pt x="351246" y="158306"/>
                  </a:lnTo>
                  <a:lnTo>
                    <a:pt x="442541" y="72226"/>
                  </a:lnTo>
                  <a:lnTo>
                    <a:pt x="374595" y="64910"/>
                  </a:lnTo>
                  <a:lnTo>
                    <a:pt x="365801" y="0"/>
                  </a:lnTo>
                  <a:lnTo>
                    <a:pt x="274428" y="86080"/>
                  </a:lnTo>
                  <a:lnTo>
                    <a:pt x="294586" y="105537"/>
                  </a:lnTo>
                  <a:lnTo>
                    <a:pt x="119313" y="280966"/>
                  </a:lnTo>
                  <a:close/>
                </a:path>
              </a:pathLst>
            </a:custGeom>
            <a:grpFill/>
            <a:ln w="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73BE8B7-D923-401C-AF79-84608822FC8D}"/>
                </a:ext>
              </a:extLst>
            </p:cNvPr>
            <p:cNvSpPr/>
            <p:nvPr/>
          </p:nvSpPr>
          <p:spPr>
            <a:xfrm>
              <a:off x="3754657" y="3822884"/>
              <a:ext cx="645443" cy="645365"/>
            </a:xfrm>
            <a:custGeom>
              <a:avLst/>
              <a:gdLst>
                <a:gd name="connsiteX0" fmla="*/ 547845 w 645443"/>
                <a:gd name="connsiteY0" fmla="*/ 161730 h 645365"/>
                <a:gd name="connsiteX1" fmla="*/ 599680 w 645443"/>
                <a:gd name="connsiteY1" fmla="*/ 322760 h 645365"/>
                <a:gd name="connsiteX2" fmla="*/ 322761 w 645443"/>
                <a:gd name="connsiteY2" fmla="*/ 599679 h 645365"/>
                <a:gd name="connsiteX3" fmla="*/ 45764 w 645443"/>
                <a:gd name="connsiteY3" fmla="*/ 322760 h 645365"/>
                <a:gd name="connsiteX4" fmla="*/ 322761 w 645443"/>
                <a:gd name="connsiteY4" fmla="*/ 45764 h 645365"/>
                <a:gd name="connsiteX5" fmla="*/ 483012 w 645443"/>
                <a:gd name="connsiteY5" fmla="*/ 97054 h 645365"/>
                <a:gd name="connsiteX6" fmla="*/ 515779 w 645443"/>
                <a:gd name="connsiteY6" fmla="*/ 64287 h 645365"/>
                <a:gd name="connsiteX7" fmla="*/ 322761 w 645443"/>
                <a:gd name="connsiteY7" fmla="*/ 0 h 645365"/>
                <a:gd name="connsiteX8" fmla="*/ 0 w 645443"/>
                <a:gd name="connsiteY8" fmla="*/ 322683 h 645365"/>
                <a:gd name="connsiteX9" fmla="*/ 322761 w 645443"/>
                <a:gd name="connsiteY9" fmla="*/ 645365 h 645365"/>
                <a:gd name="connsiteX10" fmla="*/ 645443 w 645443"/>
                <a:gd name="connsiteY10" fmla="*/ 322683 h 645365"/>
                <a:gd name="connsiteX11" fmla="*/ 580611 w 645443"/>
                <a:gd name="connsiteY11" fmla="*/ 128886 h 645365"/>
                <a:gd name="connsiteX12" fmla="*/ 547845 w 645443"/>
                <a:gd name="connsiteY12" fmla="*/ 161730 h 64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5443" h="645365">
                  <a:moveTo>
                    <a:pt x="547845" y="161730"/>
                  </a:moveTo>
                  <a:cubicBezTo>
                    <a:pt x="580456" y="207105"/>
                    <a:pt x="599680" y="262754"/>
                    <a:pt x="599680" y="322760"/>
                  </a:cubicBezTo>
                  <a:cubicBezTo>
                    <a:pt x="599680" y="475463"/>
                    <a:pt x="475463" y="599679"/>
                    <a:pt x="322761" y="599679"/>
                  </a:cubicBezTo>
                  <a:cubicBezTo>
                    <a:pt x="170058" y="599679"/>
                    <a:pt x="45764" y="475463"/>
                    <a:pt x="45764" y="322760"/>
                  </a:cubicBezTo>
                  <a:cubicBezTo>
                    <a:pt x="45764" y="170058"/>
                    <a:pt x="170058" y="45764"/>
                    <a:pt x="322761" y="45764"/>
                  </a:cubicBezTo>
                  <a:cubicBezTo>
                    <a:pt x="382456" y="45764"/>
                    <a:pt x="437715" y="64832"/>
                    <a:pt x="483012" y="97054"/>
                  </a:cubicBezTo>
                  <a:lnTo>
                    <a:pt x="515779" y="64287"/>
                  </a:lnTo>
                  <a:cubicBezTo>
                    <a:pt x="461920" y="23972"/>
                    <a:pt x="395065" y="0"/>
                    <a:pt x="322761" y="0"/>
                  </a:cubicBezTo>
                  <a:cubicBezTo>
                    <a:pt x="144841" y="0"/>
                    <a:pt x="0" y="144764"/>
                    <a:pt x="0" y="322683"/>
                  </a:cubicBezTo>
                  <a:cubicBezTo>
                    <a:pt x="0" y="500602"/>
                    <a:pt x="144764" y="645365"/>
                    <a:pt x="322761" y="645365"/>
                  </a:cubicBezTo>
                  <a:cubicBezTo>
                    <a:pt x="500758" y="645365"/>
                    <a:pt x="645443" y="500602"/>
                    <a:pt x="645443" y="322683"/>
                  </a:cubicBezTo>
                  <a:cubicBezTo>
                    <a:pt x="645443" y="249990"/>
                    <a:pt x="621316" y="182900"/>
                    <a:pt x="580611" y="128886"/>
                  </a:cubicBezTo>
                  <a:lnTo>
                    <a:pt x="547845" y="161730"/>
                  </a:lnTo>
                  <a:close/>
                </a:path>
              </a:pathLst>
            </a:custGeom>
            <a:grpFill/>
            <a:ln w="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033F9FE-846A-4272-8045-5D2E30B3FA97}"/>
                </a:ext>
              </a:extLst>
            </p:cNvPr>
            <p:cNvSpPr/>
            <p:nvPr/>
          </p:nvSpPr>
          <p:spPr>
            <a:xfrm>
              <a:off x="3874592" y="3942820"/>
              <a:ext cx="405649" cy="405649"/>
            </a:xfrm>
            <a:custGeom>
              <a:avLst/>
              <a:gdLst>
                <a:gd name="connsiteX0" fmla="*/ 202825 w 405649"/>
                <a:gd name="connsiteY0" fmla="*/ 45764 h 405649"/>
                <a:gd name="connsiteX1" fmla="*/ 276141 w 405649"/>
                <a:gd name="connsiteY1" fmla="*/ 64054 h 405649"/>
                <a:gd name="connsiteX2" fmla="*/ 309685 w 405649"/>
                <a:gd name="connsiteY2" fmla="*/ 30509 h 405649"/>
                <a:gd name="connsiteX3" fmla="*/ 202825 w 405649"/>
                <a:gd name="connsiteY3" fmla="*/ 0 h 405649"/>
                <a:gd name="connsiteX4" fmla="*/ 0 w 405649"/>
                <a:gd name="connsiteY4" fmla="*/ 202825 h 405649"/>
                <a:gd name="connsiteX5" fmla="*/ 202825 w 405649"/>
                <a:gd name="connsiteY5" fmla="*/ 405649 h 405649"/>
                <a:gd name="connsiteX6" fmla="*/ 405650 w 405649"/>
                <a:gd name="connsiteY6" fmla="*/ 202825 h 405649"/>
                <a:gd name="connsiteX7" fmla="*/ 374595 w 405649"/>
                <a:gd name="connsiteY7" fmla="*/ 95186 h 405649"/>
                <a:gd name="connsiteX8" fmla="*/ 341129 w 405649"/>
                <a:gd name="connsiteY8" fmla="*/ 128653 h 405649"/>
                <a:gd name="connsiteX9" fmla="*/ 359808 w 405649"/>
                <a:gd name="connsiteY9" fmla="*/ 202825 h 405649"/>
                <a:gd name="connsiteX10" fmla="*/ 202825 w 405649"/>
                <a:gd name="connsiteY10" fmla="*/ 359807 h 405649"/>
                <a:gd name="connsiteX11" fmla="*/ 45842 w 405649"/>
                <a:gd name="connsiteY11" fmla="*/ 202825 h 405649"/>
                <a:gd name="connsiteX12" fmla="*/ 202825 w 405649"/>
                <a:gd name="connsiteY12" fmla="*/ 45764 h 405649"/>
                <a:gd name="connsiteX13" fmla="*/ 202825 w 405649"/>
                <a:gd name="connsiteY13" fmla="*/ 45764 h 4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5649" h="405649">
                  <a:moveTo>
                    <a:pt x="202825" y="45764"/>
                  </a:moveTo>
                  <a:cubicBezTo>
                    <a:pt x="229287" y="45764"/>
                    <a:pt x="254270" y="52379"/>
                    <a:pt x="276141" y="64054"/>
                  </a:cubicBezTo>
                  <a:lnTo>
                    <a:pt x="309685" y="30509"/>
                  </a:lnTo>
                  <a:cubicBezTo>
                    <a:pt x="278631" y="11208"/>
                    <a:pt x="242051" y="0"/>
                    <a:pt x="202825" y="0"/>
                  </a:cubicBezTo>
                  <a:cubicBezTo>
                    <a:pt x="90983" y="0"/>
                    <a:pt x="0" y="90983"/>
                    <a:pt x="0" y="202825"/>
                  </a:cubicBezTo>
                  <a:cubicBezTo>
                    <a:pt x="0" y="314666"/>
                    <a:pt x="90983" y="405649"/>
                    <a:pt x="202825" y="405649"/>
                  </a:cubicBezTo>
                  <a:cubicBezTo>
                    <a:pt x="314666" y="405649"/>
                    <a:pt x="405650" y="314666"/>
                    <a:pt x="405650" y="202825"/>
                  </a:cubicBezTo>
                  <a:cubicBezTo>
                    <a:pt x="405650" y="163287"/>
                    <a:pt x="394209" y="126396"/>
                    <a:pt x="374595" y="95186"/>
                  </a:cubicBezTo>
                  <a:lnTo>
                    <a:pt x="341129" y="128653"/>
                  </a:lnTo>
                  <a:cubicBezTo>
                    <a:pt x="353037" y="150756"/>
                    <a:pt x="359808" y="176051"/>
                    <a:pt x="359808" y="202825"/>
                  </a:cubicBezTo>
                  <a:cubicBezTo>
                    <a:pt x="359808" y="289371"/>
                    <a:pt x="289372" y="359807"/>
                    <a:pt x="202825" y="359807"/>
                  </a:cubicBezTo>
                  <a:cubicBezTo>
                    <a:pt x="116278" y="359807"/>
                    <a:pt x="45842" y="289371"/>
                    <a:pt x="45842" y="202825"/>
                  </a:cubicBezTo>
                  <a:cubicBezTo>
                    <a:pt x="45764" y="116190"/>
                    <a:pt x="116200" y="45764"/>
                    <a:pt x="202825" y="45764"/>
                  </a:cubicBezTo>
                  <a:lnTo>
                    <a:pt x="202825" y="45764"/>
                  </a:lnTo>
                  <a:close/>
                </a:path>
              </a:pathLst>
            </a:custGeom>
            <a:grpFill/>
            <a:ln w="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1015E537-27BD-49B5-8767-914780B59FB0}"/>
              </a:ext>
            </a:extLst>
          </p:cNvPr>
          <p:cNvSpPr/>
          <p:nvPr/>
        </p:nvSpPr>
        <p:spPr>
          <a:xfrm>
            <a:off x="588591" y="1780312"/>
            <a:ext cx="415530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lnSpc>
                <a:spcPct val="90000"/>
              </a:lnSpc>
              <a:spcBef>
                <a:spcPts val="1000"/>
              </a:spcBef>
            </a:pPr>
            <a:r>
              <a:rPr lang="en-US" altLang="zh-CN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Predicting</a:t>
            </a:r>
            <a:r>
              <a:rPr lang="zh-CN" altLang="en-US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zh-CN" altLang="en-US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demand-supply</a:t>
            </a:r>
            <a:r>
              <a:rPr lang="zh-CN" altLang="en-US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distribution</a:t>
            </a:r>
            <a:endParaRPr lang="zh-CN" altLang="en-US" kern="0" dirty="0">
              <a:solidFill>
                <a:prstClr val="white">
                  <a:alpha val="90000"/>
                </a:prst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0" name="Rounded Rectangle 69">
            <a:extLst>
              <a:ext uri="{FF2B5EF4-FFF2-40B4-BE49-F238E27FC236}">
                <a16:creationId xmlns:a16="http://schemas.microsoft.com/office/drawing/2014/main" id="{59CBA2C5-B539-43E4-870C-2B9D6193984B}"/>
              </a:ext>
            </a:extLst>
          </p:cNvPr>
          <p:cNvSpPr/>
          <p:nvPr/>
        </p:nvSpPr>
        <p:spPr>
          <a:xfrm flipV="1">
            <a:off x="515938" y="2201204"/>
            <a:ext cx="4300611" cy="4006556"/>
          </a:xfrm>
          <a:prstGeom prst="roundRect">
            <a:avLst>
              <a:gd name="adj" fmla="val 0"/>
            </a:avLst>
          </a:prstGeom>
          <a:gradFill flip="none" rotWithShape="1">
            <a:gsLst>
              <a:gs pos="90345">
                <a:srgbClr val="0279C2">
                  <a:alpha val="13000"/>
                </a:srgbClr>
              </a:gs>
              <a:gs pos="0">
                <a:srgbClr val="0279C2">
                  <a:alpha val="16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</a:ln>
          <a:effectLst>
            <a:outerShdw blurRad="114300" sx="102000" sy="102000" algn="ctr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302550D6-F991-4630-9E22-821382C8D94E}"/>
              </a:ext>
            </a:extLst>
          </p:cNvPr>
          <p:cNvGrpSpPr/>
          <p:nvPr/>
        </p:nvGrpSpPr>
        <p:grpSpPr>
          <a:xfrm flipH="1">
            <a:off x="2579283" y="2109684"/>
            <a:ext cx="173920" cy="213448"/>
            <a:chOff x="1666572" y="1637164"/>
            <a:chExt cx="1744663" cy="1746250"/>
          </a:xfrm>
        </p:grpSpPr>
        <p:sp>
          <p:nvSpPr>
            <p:cNvPr id="123" name="Freeform 844">
              <a:extLst>
                <a:ext uri="{FF2B5EF4-FFF2-40B4-BE49-F238E27FC236}">
                  <a16:creationId xmlns:a16="http://schemas.microsoft.com/office/drawing/2014/main" id="{F3450549-DD78-4E96-9F16-7F7C29FE5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785" y="1687964"/>
              <a:ext cx="1646238" cy="1644650"/>
            </a:xfrm>
            <a:custGeom>
              <a:avLst/>
              <a:gdLst>
                <a:gd name="T0" fmla="*/ 506 w 519"/>
                <a:gd name="T1" fmla="*/ 141 h 518"/>
                <a:gd name="T2" fmla="*/ 485 w 519"/>
                <a:gd name="T3" fmla="*/ 126 h 518"/>
                <a:gd name="T4" fmla="*/ 440 w 519"/>
                <a:gd name="T5" fmla="*/ 109 h 518"/>
                <a:gd name="T6" fmla="*/ 410 w 519"/>
                <a:gd name="T7" fmla="*/ 79 h 518"/>
                <a:gd name="T8" fmla="*/ 393 w 519"/>
                <a:gd name="T9" fmla="*/ 34 h 518"/>
                <a:gd name="T10" fmla="*/ 365 w 519"/>
                <a:gd name="T11" fmla="*/ 5 h 518"/>
                <a:gd name="T12" fmla="*/ 325 w 519"/>
                <a:gd name="T13" fmla="*/ 6 h 518"/>
                <a:gd name="T14" fmla="*/ 281 w 519"/>
                <a:gd name="T15" fmla="*/ 26 h 518"/>
                <a:gd name="T16" fmla="*/ 239 w 519"/>
                <a:gd name="T17" fmla="*/ 26 h 518"/>
                <a:gd name="T18" fmla="*/ 195 w 519"/>
                <a:gd name="T19" fmla="*/ 6 h 518"/>
                <a:gd name="T20" fmla="*/ 155 w 519"/>
                <a:gd name="T21" fmla="*/ 5 h 518"/>
                <a:gd name="T22" fmla="*/ 127 w 519"/>
                <a:gd name="T23" fmla="*/ 34 h 518"/>
                <a:gd name="T24" fmla="*/ 110 w 519"/>
                <a:gd name="T25" fmla="*/ 79 h 518"/>
                <a:gd name="T26" fmla="*/ 80 w 519"/>
                <a:gd name="T27" fmla="*/ 109 h 518"/>
                <a:gd name="T28" fmla="*/ 35 w 519"/>
                <a:gd name="T29" fmla="*/ 126 h 518"/>
                <a:gd name="T30" fmla="*/ 6 w 519"/>
                <a:gd name="T31" fmla="*/ 154 h 518"/>
                <a:gd name="T32" fmla="*/ 7 w 519"/>
                <a:gd name="T33" fmla="*/ 194 h 518"/>
                <a:gd name="T34" fmla="*/ 27 w 519"/>
                <a:gd name="T35" fmla="*/ 238 h 518"/>
                <a:gd name="T36" fmla="*/ 27 w 519"/>
                <a:gd name="T37" fmla="*/ 280 h 518"/>
                <a:gd name="T38" fmla="*/ 7 w 519"/>
                <a:gd name="T39" fmla="*/ 324 h 518"/>
                <a:gd name="T40" fmla="*/ 2 w 519"/>
                <a:gd name="T41" fmla="*/ 349 h 518"/>
                <a:gd name="T42" fmla="*/ 0 w 519"/>
                <a:gd name="T43" fmla="*/ 350 h 518"/>
                <a:gd name="T44" fmla="*/ 6 w 519"/>
                <a:gd name="T45" fmla="*/ 364 h 518"/>
                <a:gd name="T46" fmla="*/ 35 w 519"/>
                <a:gd name="T47" fmla="*/ 392 h 518"/>
                <a:gd name="T48" fmla="*/ 80 w 519"/>
                <a:gd name="T49" fmla="*/ 409 h 518"/>
                <a:gd name="T50" fmla="*/ 110 w 519"/>
                <a:gd name="T51" fmla="*/ 439 h 518"/>
                <a:gd name="T52" fmla="*/ 127 w 519"/>
                <a:gd name="T53" fmla="*/ 484 h 518"/>
                <a:gd name="T54" fmla="*/ 155 w 519"/>
                <a:gd name="T55" fmla="*/ 513 h 518"/>
                <a:gd name="T56" fmla="*/ 195 w 519"/>
                <a:gd name="T57" fmla="*/ 512 h 518"/>
                <a:gd name="T58" fmla="*/ 239 w 519"/>
                <a:gd name="T59" fmla="*/ 492 h 518"/>
                <a:gd name="T60" fmla="*/ 281 w 519"/>
                <a:gd name="T61" fmla="*/ 492 h 518"/>
                <a:gd name="T62" fmla="*/ 325 w 519"/>
                <a:gd name="T63" fmla="*/ 512 h 518"/>
                <a:gd name="T64" fmla="*/ 365 w 519"/>
                <a:gd name="T65" fmla="*/ 513 h 518"/>
                <a:gd name="T66" fmla="*/ 393 w 519"/>
                <a:gd name="T67" fmla="*/ 484 h 518"/>
                <a:gd name="T68" fmla="*/ 410 w 519"/>
                <a:gd name="T69" fmla="*/ 439 h 518"/>
                <a:gd name="T70" fmla="*/ 440 w 519"/>
                <a:gd name="T71" fmla="*/ 409 h 518"/>
                <a:gd name="T72" fmla="*/ 485 w 519"/>
                <a:gd name="T73" fmla="*/ 392 h 518"/>
                <a:gd name="T74" fmla="*/ 514 w 519"/>
                <a:gd name="T75" fmla="*/ 364 h 518"/>
                <a:gd name="T76" fmla="*/ 513 w 519"/>
                <a:gd name="T77" fmla="*/ 324 h 518"/>
                <a:gd name="T78" fmla="*/ 493 w 519"/>
                <a:gd name="T79" fmla="*/ 280 h 518"/>
                <a:gd name="T80" fmla="*/ 493 w 519"/>
                <a:gd name="T81" fmla="*/ 238 h 518"/>
                <a:gd name="T82" fmla="*/ 513 w 519"/>
                <a:gd name="T83" fmla="*/ 194 h 518"/>
                <a:gd name="T84" fmla="*/ 514 w 519"/>
                <a:gd name="T85" fmla="*/ 154 h 518"/>
                <a:gd name="T86" fmla="*/ 508 w 519"/>
                <a:gd name="T87" fmla="*/ 140 h 518"/>
                <a:gd name="T88" fmla="*/ 506 w 519"/>
                <a:gd name="T89" fmla="*/ 141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9" h="518">
                  <a:moveTo>
                    <a:pt x="506" y="141"/>
                  </a:moveTo>
                  <a:cubicBezTo>
                    <a:pt x="501" y="134"/>
                    <a:pt x="494" y="129"/>
                    <a:pt x="485" y="126"/>
                  </a:cubicBezTo>
                  <a:cubicBezTo>
                    <a:pt x="440" y="109"/>
                    <a:pt x="440" y="109"/>
                    <a:pt x="440" y="109"/>
                  </a:cubicBezTo>
                  <a:cubicBezTo>
                    <a:pt x="426" y="104"/>
                    <a:pt x="415" y="93"/>
                    <a:pt x="410" y="79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88" y="21"/>
                    <a:pt x="378" y="10"/>
                    <a:pt x="365" y="5"/>
                  </a:cubicBezTo>
                  <a:cubicBezTo>
                    <a:pt x="352" y="0"/>
                    <a:pt x="338" y="0"/>
                    <a:pt x="325" y="6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68" y="32"/>
                    <a:pt x="252" y="32"/>
                    <a:pt x="239" y="2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82" y="0"/>
                    <a:pt x="168" y="0"/>
                    <a:pt x="155" y="5"/>
                  </a:cubicBezTo>
                  <a:cubicBezTo>
                    <a:pt x="142" y="10"/>
                    <a:pt x="132" y="21"/>
                    <a:pt x="127" y="34"/>
                  </a:cubicBezTo>
                  <a:cubicBezTo>
                    <a:pt x="110" y="79"/>
                    <a:pt x="110" y="79"/>
                    <a:pt x="110" y="79"/>
                  </a:cubicBezTo>
                  <a:cubicBezTo>
                    <a:pt x="105" y="93"/>
                    <a:pt x="94" y="104"/>
                    <a:pt x="80" y="109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22" y="131"/>
                    <a:pt x="11" y="141"/>
                    <a:pt x="6" y="154"/>
                  </a:cubicBezTo>
                  <a:cubicBezTo>
                    <a:pt x="1" y="167"/>
                    <a:pt x="1" y="181"/>
                    <a:pt x="7" y="194"/>
                  </a:cubicBezTo>
                  <a:cubicBezTo>
                    <a:pt x="27" y="238"/>
                    <a:pt x="27" y="238"/>
                    <a:pt x="27" y="238"/>
                  </a:cubicBezTo>
                  <a:cubicBezTo>
                    <a:pt x="33" y="251"/>
                    <a:pt x="33" y="267"/>
                    <a:pt x="27" y="280"/>
                  </a:cubicBezTo>
                  <a:cubicBezTo>
                    <a:pt x="7" y="324"/>
                    <a:pt x="7" y="324"/>
                    <a:pt x="7" y="324"/>
                  </a:cubicBezTo>
                  <a:cubicBezTo>
                    <a:pt x="3" y="332"/>
                    <a:pt x="2" y="341"/>
                    <a:pt x="2" y="349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6" y="364"/>
                    <a:pt x="6" y="364"/>
                    <a:pt x="6" y="364"/>
                  </a:cubicBezTo>
                  <a:cubicBezTo>
                    <a:pt x="11" y="377"/>
                    <a:pt x="22" y="387"/>
                    <a:pt x="35" y="392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94" y="414"/>
                    <a:pt x="105" y="425"/>
                    <a:pt x="110" y="439"/>
                  </a:cubicBezTo>
                  <a:cubicBezTo>
                    <a:pt x="127" y="484"/>
                    <a:pt x="127" y="484"/>
                    <a:pt x="127" y="484"/>
                  </a:cubicBezTo>
                  <a:cubicBezTo>
                    <a:pt x="132" y="497"/>
                    <a:pt x="142" y="508"/>
                    <a:pt x="155" y="513"/>
                  </a:cubicBezTo>
                  <a:cubicBezTo>
                    <a:pt x="168" y="518"/>
                    <a:pt x="182" y="518"/>
                    <a:pt x="195" y="512"/>
                  </a:cubicBezTo>
                  <a:cubicBezTo>
                    <a:pt x="239" y="492"/>
                    <a:pt x="239" y="492"/>
                    <a:pt x="239" y="492"/>
                  </a:cubicBezTo>
                  <a:cubicBezTo>
                    <a:pt x="252" y="486"/>
                    <a:pt x="268" y="486"/>
                    <a:pt x="281" y="492"/>
                  </a:cubicBezTo>
                  <a:cubicBezTo>
                    <a:pt x="325" y="512"/>
                    <a:pt x="325" y="512"/>
                    <a:pt x="325" y="512"/>
                  </a:cubicBezTo>
                  <a:cubicBezTo>
                    <a:pt x="338" y="518"/>
                    <a:pt x="352" y="518"/>
                    <a:pt x="365" y="513"/>
                  </a:cubicBezTo>
                  <a:cubicBezTo>
                    <a:pt x="378" y="508"/>
                    <a:pt x="388" y="497"/>
                    <a:pt x="393" y="484"/>
                  </a:cubicBezTo>
                  <a:cubicBezTo>
                    <a:pt x="410" y="439"/>
                    <a:pt x="410" y="439"/>
                    <a:pt x="410" y="439"/>
                  </a:cubicBezTo>
                  <a:cubicBezTo>
                    <a:pt x="415" y="425"/>
                    <a:pt x="426" y="414"/>
                    <a:pt x="440" y="409"/>
                  </a:cubicBezTo>
                  <a:cubicBezTo>
                    <a:pt x="485" y="392"/>
                    <a:pt x="485" y="392"/>
                    <a:pt x="485" y="392"/>
                  </a:cubicBezTo>
                  <a:cubicBezTo>
                    <a:pt x="498" y="387"/>
                    <a:pt x="509" y="377"/>
                    <a:pt x="514" y="364"/>
                  </a:cubicBezTo>
                  <a:cubicBezTo>
                    <a:pt x="519" y="351"/>
                    <a:pt x="519" y="337"/>
                    <a:pt x="513" y="324"/>
                  </a:cubicBezTo>
                  <a:cubicBezTo>
                    <a:pt x="493" y="280"/>
                    <a:pt x="493" y="280"/>
                    <a:pt x="493" y="280"/>
                  </a:cubicBezTo>
                  <a:cubicBezTo>
                    <a:pt x="487" y="267"/>
                    <a:pt x="487" y="251"/>
                    <a:pt x="493" y="238"/>
                  </a:cubicBezTo>
                  <a:cubicBezTo>
                    <a:pt x="513" y="194"/>
                    <a:pt x="513" y="194"/>
                    <a:pt x="513" y="194"/>
                  </a:cubicBezTo>
                  <a:cubicBezTo>
                    <a:pt x="519" y="181"/>
                    <a:pt x="519" y="167"/>
                    <a:pt x="514" y="154"/>
                  </a:cubicBezTo>
                  <a:cubicBezTo>
                    <a:pt x="508" y="140"/>
                    <a:pt x="508" y="140"/>
                    <a:pt x="508" y="140"/>
                  </a:cubicBezTo>
                  <a:lnTo>
                    <a:pt x="506" y="141"/>
                  </a:lnTo>
                  <a:close/>
                </a:path>
              </a:pathLst>
            </a:custGeom>
            <a:solidFill>
              <a:srgbClr val="BFB7A1">
                <a:alpha val="18000"/>
              </a:srgbClr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/>
              <a:endParaRPr lang="en-US" sz="60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845">
              <a:extLst>
                <a:ext uri="{FF2B5EF4-FFF2-40B4-BE49-F238E27FC236}">
                  <a16:creationId xmlns:a16="http://schemas.microsoft.com/office/drawing/2014/main" id="{EA261243-EBDC-483F-A8FE-8B0D630E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572" y="1637164"/>
              <a:ext cx="1744663" cy="1746250"/>
            </a:xfrm>
            <a:custGeom>
              <a:avLst/>
              <a:gdLst>
                <a:gd name="T0" fmla="*/ 534 w 550"/>
                <a:gd name="T1" fmla="*/ 238 h 550"/>
                <a:gd name="T2" fmla="*/ 550 w 550"/>
                <a:gd name="T3" fmla="*/ 275 h 550"/>
                <a:gd name="T4" fmla="*/ 534 w 550"/>
                <a:gd name="T5" fmla="*/ 312 h 550"/>
                <a:gd name="T6" fmla="*/ 499 w 550"/>
                <a:gd name="T7" fmla="*/ 345 h 550"/>
                <a:gd name="T8" fmla="*/ 483 w 550"/>
                <a:gd name="T9" fmla="*/ 383 h 550"/>
                <a:gd name="T10" fmla="*/ 484 w 550"/>
                <a:gd name="T11" fmla="*/ 432 h 550"/>
                <a:gd name="T12" fmla="*/ 469 w 550"/>
                <a:gd name="T13" fmla="*/ 469 h 550"/>
                <a:gd name="T14" fmla="*/ 432 w 550"/>
                <a:gd name="T15" fmla="*/ 484 h 550"/>
                <a:gd name="T16" fmla="*/ 384 w 550"/>
                <a:gd name="T17" fmla="*/ 482 h 550"/>
                <a:gd name="T18" fmla="*/ 345 w 550"/>
                <a:gd name="T19" fmla="*/ 498 h 550"/>
                <a:gd name="T20" fmla="*/ 312 w 550"/>
                <a:gd name="T21" fmla="*/ 534 h 550"/>
                <a:gd name="T22" fmla="*/ 275 w 550"/>
                <a:gd name="T23" fmla="*/ 550 h 550"/>
                <a:gd name="T24" fmla="*/ 238 w 550"/>
                <a:gd name="T25" fmla="*/ 534 h 550"/>
                <a:gd name="T26" fmla="*/ 205 w 550"/>
                <a:gd name="T27" fmla="*/ 498 h 550"/>
                <a:gd name="T28" fmla="*/ 167 w 550"/>
                <a:gd name="T29" fmla="*/ 482 h 550"/>
                <a:gd name="T30" fmla="*/ 118 w 550"/>
                <a:gd name="T31" fmla="*/ 484 h 550"/>
                <a:gd name="T32" fmla="*/ 81 w 550"/>
                <a:gd name="T33" fmla="*/ 469 h 550"/>
                <a:gd name="T34" fmla="*/ 66 w 550"/>
                <a:gd name="T35" fmla="*/ 432 h 550"/>
                <a:gd name="T36" fmla="*/ 68 w 550"/>
                <a:gd name="T37" fmla="*/ 383 h 550"/>
                <a:gd name="T38" fmla="*/ 52 w 550"/>
                <a:gd name="T39" fmla="*/ 345 h 550"/>
                <a:gd name="T40" fmla="*/ 16 w 550"/>
                <a:gd name="T41" fmla="*/ 312 h 550"/>
                <a:gd name="T42" fmla="*/ 0 w 550"/>
                <a:gd name="T43" fmla="*/ 275 h 550"/>
                <a:gd name="T44" fmla="*/ 16 w 550"/>
                <a:gd name="T45" fmla="*/ 238 h 550"/>
                <a:gd name="T46" fmla="*/ 52 w 550"/>
                <a:gd name="T47" fmla="*/ 205 h 550"/>
                <a:gd name="T48" fmla="*/ 68 w 550"/>
                <a:gd name="T49" fmla="*/ 166 h 550"/>
                <a:gd name="T50" fmla="*/ 66 w 550"/>
                <a:gd name="T51" fmla="*/ 118 h 550"/>
                <a:gd name="T52" fmla="*/ 81 w 550"/>
                <a:gd name="T53" fmla="*/ 80 h 550"/>
                <a:gd name="T54" fmla="*/ 118 w 550"/>
                <a:gd name="T55" fmla="*/ 66 h 550"/>
                <a:gd name="T56" fmla="*/ 167 w 550"/>
                <a:gd name="T57" fmla="*/ 67 h 550"/>
                <a:gd name="T58" fmla="*/ 205 w 550"/>
                <a:gd name="T59" fmla="*/ 51 h 550"/>
                <a:gd name="T60" fmla="*/ 238 w 550"/>
                <a:gd name="T61" fmla="*/ 16 h 550"/>
                <a:gd name="T62" fmla="*/ 275 w 550"/>
                <a:gd name="T63" fmla="*/ 0 h 550"/>
                <a:gd name="T64" fmla="*/ 312 w 550"/>
                <a:gd name="T65" fmla="*/ 16 h 550"/>
                <a:gd name="T66" fmla="*/ 345 w 550"/>
                <a:gd name="T67" fmla="*/ 51 h 550"/>
                <a:gd name="T68" fmla="*/ 384 w 550"/>
                <a:gd name="T69" fmla="*/ 67 h 550"/>
                <a:gd name="T70" fmla="*/ 432 w 550"/>
                <a:gd name="T71" fmla="*/ 66 h 550"/>
                <a:gd name="T72" fmla="*/ 469 w 550"/>
                <a:gd name="T73" fmla="*/ 80 h 550"/>
                <a:gd name="T74" fmla="*/ 484 w 550"/>
                <a:gd name="T75" fmla="*/ 118 h 550"/>
                <a:gd name="T76" fmla="*/ 483 w 550"/>
                <a:gd name="T77" fmla="*/ 166 h 550"/>
                <a:gd name="T78" fmla="*/ 499 w 550"/>
                <a:gd name="T79" fmla="*/ 205 h 550"/>
                <a:gd name="T80" fmla="*/ 534 w 550"/>
                <a:gd name="T81" fmla="*/ 23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0" h="550">
                  <a:moveTo>
                    <a:pt x="534" y="238"/>
                  </a:moveTo>
                  <a:cubicBezTo>
                    <a:pt x="544" y="248"/>
                    <a:pt x="550" y="261"/>
                    <a:pt x="550" y="275"/>
                  </a:cubicBezTo>
                  <a:cubicBezTo>
                    <a:pt x="550" y="289"/>
                    <a:pt x="544" y="302"/>
                    <a:pt x="534" y="312"/>
                  </a:cubicBezTo>
                  <a:cubicBezTo>
                    <a:pt x="499" y="345"/>
                    <a:pt x="499" y="345"/>
                    <a:pt x="499" y="345"/>
                  </a:cubicBezTo>
                  <a:cubicBezTo>
                    <a:pt x="488" y="355"/>
                    <a:pt x="482" y="369"/>
                    <a:pt x="483" y="383"/>
                  </a:cubicBezTo>
                  <a:cubicBezTo>
                    <a:pt x="484" y="432"/>
                    <a:pt x="484" y="432"/>
                    <a:pt x="484" y="432"/>
                  </a:cubicBezTo>
                  <a:cubicBezTo>
                    <a:pt x="485" y="446"/>
                    <a:pt x="479" y="459"/>
                    <a:pt x="469" y="469"/>
                  </a:cubicBezTo>
                  <a:cubicBezTo>
                    <a:pt x="460" y="479"/>
                    <a:pt x="446" y="485"/>
                    <a:pt x="432" y="484"/>
                  </a:cubicBezTo>
                  <a:cubicBezTo>
                    <a:pt x="384" y="482"/>
                    <a:pt x="384" y="482"/>
                    <a:pt x="384" y="482"/>
                  </a:cubicBezTo>
                  <a:cubicBezTo>
                    <a:pt x="369" y="482"/>
                    <a:pt x="355" y="488"/>
                    <a:pt x="345" y="498"/>
                  </a:cubicBezTo>
                  <a:cubicBezTo>
                    <a:pt x="312" y="534"/>
                    <a:pt x="312" y="534"/>
                    <a:pt x="312" y="534"/>
                  </a:cubicBezTo>
                  <a:cubicBezTo>
                    <a:pt x="302" y="544"/>
                    <a:pt x="289" y="550"/>
                    <a:pt x="275" y="550"/>
                  </a:cubicBezTo>
                  <a:cubicBezTo>
                    <a:pt x="261" y="550"/>
                    <a:pt x="248" y="544"/>
                    <a:pt x="238" y="534"/>
                  </a:cubicBezTo>
                  <a:cubicBezTo>
                    <a:pt x="205" y="498"/>
                    <a:pt x="205" y="498"/>
                    <a:pt x="205" y="498"/>
                  </a:cubicBezTo>
                  <a:cubicBezTo>
                    <a:pt x="195" y="488"/>
                    <a:pt x="181" y="482"/>
                    <a:pt x="167" y="482"/>
                  </a:cubicBezTo>
                  <a:cubicBezTo>
                    <a:pt x="118" y="484"/>
                    <a:pt x="118" y="484"/>
                    <a:pt x="118" y="484"/>
                  </a:cubicBezTo>
                  <a:cubicBezTo>
                    <a:pt x="104" y="485"/>
                    <a:pt x="91" y="479"/>
                    <a:pt x="81" y="469"/>
                  </a:cubicBezTo>
                  <a:cubicBezTo>
                    <a:pt x="71" y="459"/>
                    <a:pt x="65" y="446"/>
                    <a:pt x="66" y="432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8" y="369"/>
                    <a:pt x="62" y="355"/>
                    <a:pt x="52" y="345"/>
                  </a:cubicBezTo>
                  <a:cubicBezTo>
                    <a:pt x="16" y="312"/>
                    <a:pt x="16" y="312"/>
                    <a:pt x="16" y="312"/>
                  </a:cubicBezTo>
                  <a:cubicBezTo>
                    <a:pt x="6" y="302"/>
                    <a:pt x="0" y="289"/>
                    <a:pt x="0" y="275"/>
                  </a:cubicBezTo>
                  <a:cubicBezTo>
                    <a:pt x="0" y="261"/>
                    <a:pt x="6" y="248"/>
                    <a:pt x="16" y="238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62" y="195"/>
                    <a:pt x="68" y="181"/>
                    <a:pt x="68" y="16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04"/>
                    <a:pt x="71" y="90"/>
                    <a:pt x="81" y="80"/>
                  </a:cubicBezTo>
                  <a:cubicBezTo>
                    <a:pt x="91" y="71"/>
                    <a:pt x="104" y="65"/>
                    <a:pt x="118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81" y="68"/>
                    <a:pt x="195" y="62"/>
                    <a:pt x="205" y="51"/>
                  </a:cubicBezTo>
                  <a:cubicBezTo>
                    <a:pt x="238" y="16"/>
                    <a:pt x="238" y="16"/>
                    <a:pt x="238" y="16"/>
                  </a:cubicBezTo>
                  <a:cubicBezTo>
                    <a:pt x="248" y="6"/>
                    <a:pt x="261" y="0"/>
                    <a:pt x="275" y="0"/>
                  </a:cubicBezTo>
                  <a:cubicBezTo>
                    <a:pt x="289" y="0"/>
                    <a:pt x="302" y="6"/>
                    <a:pt x="312" y="16"/>
                  </a:cubicBezTo>
                  <a:cubicBezTo>
                    <a:pt x="345" y="51"/>
                    <a:pt x="345" y="51"/>
                    <a:pt x="345" y="51"/>
                  </a:cubicBezTo>
                  <a:cubicBezTo>
                    <a:pt x="355" y="62"/>
                    <a:pt x="369" y="68"/>
                    <a:pt x="384" y="67"/>
                  </a:cubicBezTo>
                  <a:cubicBezTo>
                    <a:pt x="432" y="66"/>
                    <a:pt x="432" y="66"/>
                    <a:pt x="432" y="66"/>
                  </a:cubicBezTo>
                  <a:cubicBezTo>
                    <a:pt x="446" y="65"/>
                    <a:pt x="460" y="71"/>
                    <a:pt x="469" y="80"/>
                  </a:cubicBezTo>
                  <a:cubicBezTo>
                    <a:pt x="479" y="90"/>
                    <a:pt x="485" y="104"/>
                    <a:pt x="484" y="118"/>
                  </a:cubicBezTo>
                  <a:cubicBezTo>
                    <a:pt x="483" y="166"/>
                    <a:pt x="483" y="166"/>
                    <a:pt x="483" y="166"/>
                  </a:cubicBezTo>
                  <a:cubicBezTo>
                    <a:pt x="482" y="181"/>
                    <a:pt x="488" y="195"/>
                    <a:pt x="499" y="205"/>
                  </a:cubicBezTo>
                  <a:lnTo>
                    <a:pt x="534" y="238"/>
                  </a:lnTo>
                  <a:close/>
                </a:path>
              </a:pathLst>
            </a:custGeom>
            <a:gradFill>
              <a:gsLst>
                <a:gs pos="50300">
                  <a:schemeClr val="bg1">
                    <a:alpha val="82000"/>
                  </a:schemeClr>
                </a:gs>
                <a:gs pos="0">
                  <a:schemeClr val="bg1">
                    <a:alpha val="83000"/>
                  </a:schemeClr>
                </a:gs>
                <a:gs pos="100000">
                  <a:schemeClr val="bg1">
                    <a:alpha val="29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b="1"/>
            </a:p>
          </p:txBody>
        </p:sp>
      </p:grp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ABE3256B-8246-4F07-8AA1-AA8295E0380A}"/>
              </a:ext>
            </a:extLst>
          </p:cNvPr>
          <p:cNvCxnSpPr>
            <a:cxnSpLocks/>
          </p:cNvCxnSpPr>
          <p:nvPr/>
        </p:nvCxnSpPr>
        <p:spPr>
          <a:xfrm>
            <a:off x="509341" y="2205726"/>
            <a:ext cx="4328473" cy="0"/>
          </a:xfrm>
          <a:prstGeom prst="line">
            <a:avLst/>
          </a:prstGeom>
          <a:solidFill>
            <a:schemeClr val="bg1">
              <a:alpha val="3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8" name="矩形 127">
            <a:extLst>
              <a:ext uri="{FF2B5EF4-FFF2-40B4-BE49-F238E27FC236}">
                <a16:creationId xmlns:a16="http://schemas.microsoft.com/office/drawing/2014/main" id="{EA53CCEB-E8AB-4994-AF6E-761C744C6372}"/>
              </a:ext>
            </a:extLst>
          </p:cNvPr>
          <p:cNvSpPr/>
          <p:nvPr/>
        </p:nvSpPr>
        <p:spPr>
          <a:xfrm>
            <a:off x="927084" y="2771824"/>
            <a:ext cx="3028393" cy="592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Multi-modal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fusion</a:t>
            </a:r>
          </a:p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Complex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 err="1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spatio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-temporal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patterns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zh-CN" sz="1400" kern="0" dirty="0">
              <a:solidFill>
                <a:prstClr val="white">
                  <a:alpha val="90000"/>
                </a:prst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29" name="图片 128">
            <a:extLst>
              <a:ext uri="{FF2B5EF4-FFF2-40B4-BE49-F238E27FC236}">
                <a16:creationId xmlns:a16="http://schemas.microsoft.com/office/drawing/2014/main" id="{B4A4BEE0-5F40-4407-96C9-ACC61292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282" y="2428240"/>
            <a:ext cx="426720" cy="42672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3FE42D5-97DE-43CA-A109-B3EB7703F69E}"/>
              </a:ext>
            </a:extLst>
          </p:cNvPr>
          <p:cNvSpPr/>
          <p:nvPr/>
        </p:nvSpPr>
        <p:spPr>
          <a:xfrm>
            <a:off x="903259" y="240486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7C41"/>
                </a:solidFill>
                <a:latin typeface="Abadi" panose="020B0604020104020204" pitchFamily="34" charset="0"/>
                <a:ea typeface="Calibri" charset="0"/>
                <a:cs typeface="Calibri" charset="0"/>
              </a:rPr>
              <a:t>Model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D6A18AE-1BDB-4E25-97A9-BD3B9990CE85}"/>
              </a:ext>
            </a:extLst>
          </p:cNvPr>
          <p:cNvGrpSpPr/>
          <p:nvPr/>
        </p:nvGrpSpPr>
        <p:grpSpPr>
          <a:xfrm>
            <a:off x="828780" y="3483122"/>
            <a:ext cx="3674926" cy="1322558"/>
            <a:chOff x="509341" y="3526526"/>
            <a:chExt cx="4328473" cy="1412240"/>
          </a:xfrm>
        </p:grpSpPr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A981C800-F174-4005-A525-389C26184CBC}"/>
                </a:ext>
              </a:extLst>
            </p:cNvPr>
            <p:cNvCxnSpPr>
              <a:cxnSpLocks/>
            </p:cNvCxnSpPr>
            <p:nvPr/>
          </p:nvCxnSpPr>
          <p:spPr>
            <a:xfrm>
              <a:off x="509341" y="3526526"/>
              <a:ext cx="4328473" cy="0"/>
            </a:xfrm>
            <a:prstGeom prst="line">
              <a:avLst/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F2BCD296-DCD3-422F-ACFC-CD079F00AEF5}"/>
                </a:ext>
              </a:extLst>
            </p:cNvPr>
            <p:cNvCxnSpPr>
              <a:cxnSpLocks/>
            </p:cNvCxnSpPr>
            <p:nvPr/>
          </p:nvCxnSpPr>
          <p:spPr>
            <a:xfrm>
              <a:off x="509341" y="4938766"/>
              <a:ext cx="4328473" cy="0"/>
            </a:xfrm>
            <a:prstGeom prst="line">
              <a:avLst/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01682C64-0FD2-4601-969C-AFD7E6B037F1}"/>
              </a:ext>
            </a:extLst>
          </p:cNvPr>
          <p:cNvSpPr/>
          <p:nvPr/>
        </p:nvSpPr>
        <p:spPr>
          <a:xfrm>
            <a:off x="927084" y="4001184"/>
            <a:ext cx="3221716" cy="59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Heterogeneous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space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among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cities</a:t>
            </a:r>
          </a:p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Heterogeneous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feature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among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tasks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2C2D1E87-07EE-49D3-A4B9-4638624C44C7}"/>
              </a:ext>
            </a:extLst>
          </p:cNvPr>
          <p:cNvSpPr/>
          <p:nvPr/>
        </p:nvSpPr>
        <p:spPr>
          <a:xfrm>
            <a:off x="903259" y="3685024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7C41"/>
                </a:solidFill>
                <a:latin typeface="Abadi" panose="020B0604020104020204" pitchFamily="34" charset="0"/>
                <a:cs typeface="Calibri" charset="0"/>
              </a:rPr>
              <a:t>Transfer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DDBF8806-548E-4526-8CF4-195B6733CA05}"/>
              </a:ext>
            </a:extLst>
          </p:cNvPr>
          <p:cNvSpPr/>
          <p:nvPr/>
        </p:nvSpPr>
        <p:spPr>
          <a:xfrm>
            <a:off x="927084" y="5230544"/>
            <a:ext cx="2042547" cy="850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Causal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inference</a:t>
            </a:r>
          </a:p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Model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interpretation</a:t>
            </a:r>
          </a:p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Impact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analysis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D0C9334D-4ACA-47DD-9E8C-17B42A352E7C}"/>
              </a:ext>
            </a:extLst>
          </p:cNvPr>
          <p:cNvSpPr/>
          <p:nvPr/>
        </p:nvSpPr>
        <p:spPr>
          <a:xfrm>
            <a:off x="903259" y="4914384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7C41"/>
                </a:solidFill>
                <a:latin typeface="Abadi" panose="020B0604020104020204" pitchFamily="34" charset="0"/>
                <a:cs typeface="Calibri" charset="0"/>
              </a:rPr>
              <a:t>Recognition</a:t>
            </a:r>
            <a:endParaRPr lang="en-US" altLang="zh-CN" b="1" dirty="0">
              <a:solidFill>
                <a:srgbClr val="FF7C41"/>
              </a:solidFill>
              <a:latin typeface="Abadi" panose="020B0604020104020204" pitchFamily="34" charset="0"/>
              <a:cs typeface="Calibri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CC2F906-BABF-48C7-818E-F94153397E81}"/>
              </a:ext>
            </a:extLst>
          </p:cNvPr>
          <p:cNvGrpSpPr/>
          <p:nvPr/>
        </p:nvGrpSpPr>
        <p:grpSpPr>
          <a:xfrm>
            <a:off x="2931436" y="3692322"/>
            <a:ext cx="1065788" cy="810229"/>
            <a:chOff x="2600046" y="3313967"/>
            <a:chExt cx="1685191" cy="1281108"/>
          </a:xfrm>
        </p:grpSpPr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9369759A-8A0E-48B5-AD43-3CDA6447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887" y="3313967"/>
              <a:ext cx="656350" cy="656350"/>
            </a:xfrm>
            <a:prstGeom prst="rect">
              <a:avLst/>
            </a:prstGeom>
          </p:spPr>
        </p:pic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B99F03D6-F05B-407B-9128-4D31790C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046" y="3386633"/>
              <a:ext cx="482653" cy="482653"/>
            </a:xfrm>
            <a:prstGeom prst="rect">
              <a:avLst/>
            </a:prstGeom>
          </p:spPr>
        </p:pic>
        <p:sp>
          <p:nvSpPr>
            <p:cNvPr id="143" name="弧 60">
              <a:extLst>
                <a:ext uri="{FF2B5EF4-FFF2-40B4-BE49-F238E27FC236}">
                  <a16:creationId xmlns:a16="http://schemas.microsoft.com/office/drawing/2014/main" id="{89D0BAD9-7865-48ED-A281-900F293E4525}"/>
                </a:ext>
              </a:extLst>
            </p:cNvPr>
            <p:cNvSpPr/>
            <p:nvPr/>
          </p:nvSpPr>
          <p:spPr>
            <a:xfrm rot="19525725">
              <a:off x="2901883" y="3485535"/>
              <a:ext cx="1073443" cy="1109540"/>
            </a:xfrm>
            <a:prstGeom prst="arc">
              <a:avLst>
                <a:gd name="adj1" fmla="val 16200000"/>
                <a:gd name="adj2" fmla="val 20197683"/>
              </a:avLst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 type="none"/>
              <a:tailEnd type="arrow"/>
            </a:ln>
            <a:effectLst/>
            <a:sp3d/>
          </p:spPr>
          <p:txBody>
            <a:bodyPr rot="0" spcFirstLastPara="1" vertOverflow="overflow" horzOverflow="overflow" vert="horz" wrap="square" lIns="45720" tIns="22860" rIns="45720" bIns="22860" numCol="1" spcCol="38100" rtlCol="0" anchor="t">
              <a:no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:a16="http://schemas.microsoft.com/office/drawing/2014/main" id="{A46C751A-03B3-445F-A976-C8F9B90BB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866" y="4965114"/>
            <a:ext cx="314912" cy="314912"/>
          </a:xfrm>
          <a:prstGeom prst="rect">
            <a:avLst/>
          </a:prstGeom>
        </p:spPr>
      </p:pic>
      <p:sp>
        <p:nvSpPr>
          <p:cNvPr id="146" name="矩形 145">
            <a:extLst>
              <a:ext uri="{FF2B5EF4-FFF2-40B4-BE49-F238E27FC236}">
                <a16:creationId xmlns:a16="http://schemas.microsoft.com/office/drawing/2014/main" id="{103C6121-D857-44F1-9EA6-EE4AF6561B2B}"/>
              </a:ext>
            </a:extLst>
          </p:cNvPr>
          <p:cNvSpPr/>
          <p:nvPr/>
        </p:nvSpPr>
        <p:spPr>
          <a:xfrm>
            <a:off x="8155831" y="1780312"/>
            <a:ext cx="273985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lnSpc>
                <a:spcPct val="90000"/>
              </a:lnSpc>
              <a:spcBef>
                <a:spcPts val="1000"/>
              </a:spcBef>
            </a:pPr>
            <a:r>
              <a:rPr lang="en-US" altLang="zh-CN" kern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Improve</a:t>
            </a:r>
            <a:r>
              <a:rPr lang="zh-CN" altLang="en-US" kern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kern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zh-CN" altLang="en-US" kern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kern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service</a:t>
            </a:r>
            <a:r>
              <a:rPr lang="zh-CN" altLang="en-US" kern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quality</a:t>
            </a:r>
            <a:endParaRPr lang="zh-CN" altLang="en-US" kern="0" dirty="0">
              <a:solidFill>
                <a:prstClr val="white">
                  <a:alpha val="90000"/>
                </a:prst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7" name="Rounded Rectangle 69">
            <a:extLst>
              <a:ext uri="{FF2B5EF4-FFF2-40B4-BE49-F238E27FC236}">
                <a16:creationId xmlns:a16="http://schemas.microsoft.com/office/drawing/2014/main" id="{AF8C7034-7ACF-469F-BA3E-739DC2BB5967}"/>
              </a:ext>
            </a:extLst>
          </p:cNvPr>
          <p:cNvSpPr/>
          <p:nvPr/>
        </p:nvSpPr>
        <p:spPr>
          <a:xfrm flipV="1">
            <a:off x="7375452" y="2201204"/>
            <a:ext cx="4300611" cy="4006556"/>
          </a:xfrm>
          <a:prstGeom prst="roundRect">
            <a:avLst>
              <a:gd name="adj" fmla="val 0"/>
            </a:avLst>
          </a:prstGeom>
          <a:gradFill flip="none" rotWithShape="1">
            <a:gsLst>
              <a:gs pos="90345">
                <a:srgbClr val="0279C2">
                  <a:alpha val="13000"/>
                </a:srgbClr>
              </a:gs>
              <a:gs pos="0">
                <a:srgbClr val="0279C2">
                  <a:alpha val="16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</a:ln>
          <a:effectLst>
            <a:outerShdw blurRad="114300" sx="102000" sy="102000" algn="ctr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53B0C3D2-62D8-4199-8E90-BD52F65161CE}"/>
              </a:ext>
            </a:extLst>
          </p:cNvPr>
          <p:cNvGrpSpPr/>
          <p:nvPr/>
        </p:nvGrpSpPr>
        <p:grpSpPr>
          <a:xfrm flipH="1">
            <a:off x="9438797" y="2109684"/>
            <a:ext cx="173920" cy="213448"/>
            <a:chOff x="1666572" y="1637164"/>
            <a:chExt cx="1744663" cy="1746250"/>
          </a:xfrm>
        </p:grpSpPr>
        <p:sp>
          <p:nvSpPr>
            <p:cNvPr id="149" name="Freeform 844">
              <a:extLst>
                <a:ext uri="{FF2B5EF4-FFF2-40B4-BE49-F238E27FC236}">
                  <a16:creationId xmlns:a16="http://schemas.microsoft.com/office/drawing/2014/main" id="{85845C6C-43A5-4530-925E-73C75B6F9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785" y="1687964"/>
              <a:ext cx="1646238" cy="1644650"/>
            </a:xfrm>
            <a:custGeom>
              <a:avLst/>
              <a:gdLst>
                <a:gd name="T0" fmla="*/ 506 w 519"/>
                <a:gd name="T1" fmla="*/ 141 h 518"/>
                <a:gd name="T2" fmla="*/ 485 w 519"/>
                <a:gd name="T3" fmla="*/ 126 h 518"/>
                <a:gd name="T4" fmla="*/ 440 w 519"/>
                <a:gd name="T5" fmla="*/ 109 h 518"/>
                <a:gd name="T6" fmla="*/ 410 w 519"/>
                <a:gd name="T7" fmla="*/ 79 h 518"/>
                <a:gd name="T8" fmla="*/ 393 w 519"/>
                <a:gd name="T9" fmla="*/ 34 h 518"/>
                <a:gd name="T10" fmla="*/ 365 w 519"/>
                <a:gd name="T11" fmla="*/ 5 h 518"/>
                <a:gd name="T12" fmla="*/ 325 w 519"/>
                <a:gd name="T13" fmla="*/ 6 h 518"/>
                <a:gd name="T14" fmla="*/ 281 w 519"/>
                <a:gd name="T15" fmla="*/ 26 h 518"/>
                <a:gd name="T16" fmla="*/ 239 w 519"/>
                <a:gd name="T17" fmla="*/ 26 h 518"/>
                <a:gd name="T18" fmla="*/ 195 w 519"/>
                <a:gd name="T19" fmla="*/ 6 h 518"/>
                <a:gd name="T20" fmla="*/ 155 w 519"/>
                <a:gd name="T21" fmla="*/ 5 h 518"/>
                <a:gd name="T22" fmla="*/ 127 w 519"/>
                <a:gd name="T23" fmla="*/ 34 h 518"/>
                <a:gd name="T24" fmla="*/ 110 w 519"/>
                <a:gd name="T25" fmla="*/ 79 h 518"/>
                <a:gd name="T26" fmla="*/ 80 w 519"/>
                <a:gd name="T27" fmla="*/ 109 h 518"/>
                <a:gd name="T28" fmla="*/ 35 w 519"/>
                <a:gd name="T29" fmla="*/ 126 h 518"/>
                <a:gd name="T30" fmla="*/ 6 w 519"/>
                <a:gd name="T31" fmla="*/ 154 h 518"/>
                <a:gd name="T32" fmla="*/ 7 w 519"/>
                <a:gd name="T33" fmla="*/ 194 h 518"/>
                <a:gd name="T34" fmla="*/ 27 w 519"/>
                <a:gd name="T35" fmla="*/ 238 h 518"/>
                <a:gd name="T36" fmla="*/ 27 w 519"/>
                <a:gd name="T37" fmla="*/ 280 h 518"/>
                <a:gd name="T38" fmla="*/ 7 w 519"/>
                <a:gd name="T39" fmla="*/ 324 h 518"/>
                <a:gd name="T40" fmla="*/ 2 w 519"/>
                <a:gd name="T41" fmla="*/ 349 h 518"/>
                <a:gd name="T42" fmla="*/ 0 w 519"/>
                <a:gd name="T43" fmla="*/ 350 h 518"/>
                <a:gd name="T44" fmla="*/ 6 w 519"/>
                <a:gd name="T45" fmla="*/ 364 h 518"/>
                <a:gd name="T46" fmla="*/ 35 w 519"/>
                <a:gd name="T47" fmla="*/ 392 h 518"/>
                <a:gd name="T48" fmla="*/ 80 w 519"/>
                <a:gd name="T49" fmla="*/ 409 h 518"/>
                <a:gd name="T50" fmla="*/ 110 w 519"/>
                <a:gd name="T51" fmla="*/ 439 h 518"/>
                <a:gd name="T52" fmla="*/ 127 w 519"/>
                <a:gd name="T53" fmla="*/ 484 h 518"/>
                <a:gd name="T54" fmla="*/ 155 w 519"/>
                <a:gd name="T55" fmla="*/ 513 h 518"/>
                <a:gd name="T56" fmla="*/ 195 w 519"/>
                <a:gd name="T57" fmla="*/ 512 h 518"/>
                <a:gd name="T58" fmla="*/ 239 w 519"/>
                <a:gd name="T59" fmla="*/ 492 h 518"/>
                <a:gd name="T60" fmla="*/ 281 w 519"/>
                <a:gd name="T61" fmla="*/ 492 h 518"/>
                <a:gd name="T62" fmla="*/ 325 w 519"/>
                <a:gd name="T63" fmla="*/ 512 h 518"/>
                <a:gd name="T64" fmla="*/ 365 w 519"/>
                <a:gd name="T65" fmla="*/ 513 h 518"/>
                <a:gd name="T66" fmla="*/ 393 w 519"/>
                <a:gd name="T67" fmla="*/ 484 h 518"/>
                <a:gd name="T68" fmla="*/ 410 w 519"/>
                <a:gd name="T69" fmla="*/ 439 h 518"/>
                <a:gd name="T70" fmla="*/ 440 w 519"/>
                <a:gd name="T71" fmla="*/ 409 h 518"/>
                <a:gd name="T72" fmla="*/ 485 w 519"/>
                <a:gd name="T73" fmla="*/ 392 h 518"/>
                <a:gd name="T74" fmla="*/ 514 w 519"/>
                <a:gd name="T75" fmla="*/ 364 h 518"/>
                <a:gd name="T76" fmla="*/ 513 w 519"/>
                <a:gd name="T77" fmla="*/ 324 h 518"/>
                <a:gd name="T78" fmla="*/ 493 w 519"/>
                <a:gd name="T79" fmla="*/ 280 h 518"/>
                <a:gd name="T80" fmla="*/ 493 w 519"/>
                <a:gd name="T81" fmla="*/ 238 h 518"/>
                <a:gd name="T82" fmla="*/ 513 w 519"/>
                <a:gd name="T83" fmla="*/ 194 h 518"/>
                <a:gd name="T84" fmla="*/ 514 w 519"/>
                <a:gd name="T85" fmla="*/ 154 h 518"/>
                <a:gd name="T86" fmla="*/ 508 w 519"/>
                <a:gd name="T87" fmla="*/ 140 h 518"/>
                <a:gd name="T88" fmla="*/ 506 w 519"/>
                <a:gd name="T89" fmla="*/ 141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9" h="518">
                  <a:moveTo>
                    <a:pt x="506" y="141"/>
                  </a:moveTo>
                  <a:cubicBezTo>
                    <a:pt x="501" y="134"/>
                    <a:pt x="494" y="129"/>
                    <a:pt x="485" y="126"/>
                  </a:cubicBezTo>
                  <a:cubicBezTo>
                    <a:pt x="440" y="109"/>
                    <a:pt x="440" y="109"/>
                    <a:pt x="440" y="109"/>
                  </a:cubicBezTo>
                  <a:cubicBezTo>
                    <a:pt x="426" y="104"/>
                    <a:pt x="415" y="93"/>
                    <a:pt x="410" y="79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88" y="21"/>
                    <a:pt x="378" y="10"/>
                    <a:pt x="365" y="5"/>
                  </a:cubicBezTo>
                  <a:cubicBezTo>
                    <a:pt x="352" y="0"/>
                    <a:pt x="338" y="0"/>
                    <a:pt x="325" y="6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68" y="32"/>
                    <a:pt x="252" y="32"/>
                    <a:pt x="239" y="2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82" y="0"/>
                    <a:pt x="168" y="0"/>
                    <a:pt x="155" y="5"/>
                  </a:cubicBezTo>
                  <a:cubicBezTo>
                    <a:pt x="142" y="10"/>
                    <a:pt x="132" y="21"/>
                    <a:pt x="127" y="34"/>
                  </a:cubicBezTo>
                  <a:cubicBezTo>
                    <a:pt x="110" y="79"/>
                    <a:pt x="110" y="79"/>
                    <a:pt x="110" y="79"/>
                  </a:cubicBezTo>
                  <a:cubicBezTo>
                    <a:pt x="105" y="93"/>
                    <a:pt x="94" y="104"/>
                    <a:pt x="80" y="109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22" y="131"/>
                    <a:pt x="11" y="141"/>
                    <a:pt x="6" y="154"/>
                  </a:cubicBezTo>
                  <a:cubicBezTo>
                    <a:pt x="1" y="167"/>
                    <a:pt x="1" y="181"/>
                    <a:pt x="7" y="194"/>
                  </a:cubicBezTo>
                  <a:cubicBezTo>
                    <a:pt x="27" y="238"/>
                    <a:pt x="27" y="238"/>
                    <a:pt x="27" y="238"/>
                  </a:cubicBezTo>
                  <a:cubicBezTo>
                    <a:pt x="33" y="251"/>
                    <a:pt x="33" y="267"/>
                    <a:pt x="27" y="280"/>
                  </a:cubicBezTo>
                  <a:cubicBezTo>
                    <a:pt x="7" y="324"/>
                    <a:pt x="7" y="324"/>
                    <a:pt x="7" y="324"/>
                  </a:cubicBezTo>
                  <a:cubicBezTo>
                    <a:pt x="3" y="332"/>
                    <a:pt x="2" y="341"/>
                    <a:pt x="2" y="349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6" y="364"/>
                    <a:pt x="6" y="364"/>
                    <a:pt x="6" y="364"/>
                  </a:cubicBezTo>
                  <a:cubicBezTo>
                    <a:pt x="11" y="377"/>
                    <a:pt x="22" y="387"/>
                    <a:pt x="35" y="392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94" y="414"/>
                    <a:pt x="105" y="425"/>
                    <a:pt x="110" y="439"/>
                  </a:cubicBezTo>
                  <a:cubicBezTo>
                    <a:pt x="127" y="484"/>
                    <a:pt x="127" y="484"/>
                    <a:pt x="127" y="484"/>
                  </a:cubicBezTo>
                  <a:cubicBezTo>
                    <a:pt x="132" y="497"/>
                    <a:pt x="142" y="508"/>
                    <a:pt x="155" y="513"/>
                  </a:cubicBezTo>
                  <a:cubicBezTo>
                    <a:pt x="168" y="518"/>
                    <a:pt x="182" y="518"/>
                    <a:pt x="195" y="512"/>
                  </a:cubicBezTo>
                  <a:cubicBezTo>
                    <a:pt x="239" y="492"/>
                    <a:pt x="239" y="492"/>
                    <a:pt x="239" y="492"/>
                  </a:cubicBezTo>
                  <a:cubicBezTo>
                    <a:pt x="252" y="486"/>
                    <a:pt x="268" y="486"/>
                    <a:pt x="281" y="492"/>
                  </a:cubicBezTo>
                  <a:cubicBezTo>
                    <a:pt x="325" y="512"/>
                    <a:pt x="325" y="512"/>
                    <a:pt x="325" y="512"/>
                  </a:cubicBezTo>
                  <a:cubicBezTo>
                    <a:pt x="338" y="518"/>
                    <a:pt x="352" y="518"/>
                    <a:pt x="365" y="513"/>
                  </a:cubicBezTo>
                  <a:cubicBezTo>
                    <a:pt x="378" y="508"/>
                    <a:pt x="388" y="497"/>
                    <a:pt x="393" y="484"/>
                  </a:cubicBezTo>
                  <a:cubicBezTo>
                    <a:pt x="410" y="439"/>
                    <a:pt x="410" y="439"/>
                    <a:pt x="410" y="439"/>
                  </a:cubicBezTo>
                  <a:cubicBezTo>
                    <a:pt x="415" y="425"/>
                    <a:pt x="426" y="414"/>
                    <a:pt x="440" y="409"/>
                  </a:cubicBezTo>
                  <a:cubicBezTo>
                    <a:pt x="485" y="392"/>
                    <a:pt x="485" y="392"/>
                    <a:pt x="485" y="392"/>
                  </a:cubicBezTo>
                  <a:cubicBezTo>
                    <a:pt x="498" y="387"/>
                    <a:pt x="509" y="377"/>
                    <a:pt x="514" y="364"/>
                  </a:cubicBezTo>
                  <a:cubicBezTo>
                    <a:pt x="519" y="351"/>
                    <a:pt x="519" y="337"/>
                    <a:pt x="513" y="324"/>
                  </a:cubicBezTo>
                  <a:cubicBezTo>
                    <a:pt x="493" y="280"/>
                    <a:pt x="493" y="280"/>
                    <a:pt x="493" y="280"/>
                  </a:cubicBezTo>
                  <a:cubicBezTo>
                    <a:pt x="487" y="267"/>
                    <a:pt x="487" y="251"/>
                    <a:pt x="493" y="238"/>
                  </a:cubicBezTo>
                  <a:cubicBezTo>
                    <a:pt x="513" y="194"/>
                    <a:pt x="513" y="194"/>
                    <a:pt x="513" y="194"/>
                  </a:cubicBezTo>
                  <a:cubicBezTo>
                    <a:pt x="519" y="181"/>
                    <a:pt x="519" y="167"/>
                    <a:pt x="514" y="154"/>
                  </a:cubicBezTo>
                  <a:cubicBezTo>
                    <a:pt x="508" y="140"/>
                    <a:pt x="508" y="140"/>
                    <a:pt x="508" y="140"/>
                  </a:cubicBezTo>
                  <a:lnTo>
                    <a:pt x="506" y="141"/>
                  </a:lnTo>
                  <a:close/>
                </a:path>
              </a:pathLst>
            </a:custGeom>
            <a:solidFill>
              <a:srgbClr val="BFB7A1">
                <a:alpha val="18000"/>
              </a:srgbClr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/>
              <a:endParaRPr lang="en-US" sz="60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845">
              <a:extLst>
                <a:ext uri="{FF2B5EF4-FFF2-40B4-BE49-F238E27FC236}">
                  <a16:creationId xmlns:a16="http://schemas.microsoft.com/office/drawing/2014/main" id="{99018F4E-FF1D-4681-8ECE-E13CC6DC1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572" y="1637164"/>
              <a:ext cx="1744663" cy="1746250"/>
            </a:xfrm>
            <a:custGeom>
              <a:avLst/>
              <a:gdLst>
                <a:gd name="T0" fmla="*/ 534 w 550"/>
                <a:gd name="T1" fmla="*/ 238 h 550"/>
                <a:gd name="T2" fmla="*/ 550 w 550"/>
                <a:gd name="T3" fmla="*/ 275 h 550"/>
                <a:gd name="T4" fmla="*/ 534 w 550"/>
                <a:gd name="T5" fmla="*/ 312 h 550"/>
                <a:gd name="T6" fmla="*/ 499 w 550"/>
                <a:gd name="T7" fmla="*/ 345 h 550"/>
                <a:gd name="T8" fmla="*/ 483 w 550"/>
                <a:gd name="T9" fmla="*/ 383 h 550"/>
                <a:gd name="T10" fmla="*/ 484 w 550"/>
                <a:gd name="T11" fmla="*/ 432 h 550"/>
                <a:gd name="T12" fmla="*/ 469 w 550"/>
                <a:gd name="T13" fmla="*/ 469 h 550"/>
                <a:gd name="T14" fmla="*/ 432 w 550"/>
                <a:gd name="T15" fmla="*/ 484 h 550"/>
                <a:gd name="T16" fmla="*/ 384 w 550"/>
                <a:gd name="T17" fmla="*/ 482 h 550"/>
                <a:gd name="T18" fmla="*/ 345 w 550"/>
                <a:gd name="T19" fmla="*/ 498 h 550"/>
                <a:gd name="T20" fmla="*/ 312 w 550"/>
                <a:gd name="T21" fmla="*/ 534 h 550"/>
                <a:gd name="T22" fmla="*/ 275 w 550"/>
                <a:gd name="T23" fmla="*/ 550 h 550"/>
                <a:gd name="T24" fmla="*/ 238 w 550"/>
                <a:gd name="T25" fmla="*/ 534 h 550"/>
                <a:gd name="T26" fmla="*/ 205 w 550"/>
                <a:gd name="T27" fmla="*/ 498 h 550"/>
                <a:gd name="T28" fmla="*/ 167 w 550"/>
                <a:gd name="T29" fmla="*/ 482 h 550"/>
                <a:gd name="T30" fmla="*/ 118 w 550"/>
                <a:gd name="T31" fmla="*/ 484 h 550"/>
                <a:gd name="T32" fmla="*/ 81 w 550"/>
                <a:gd name="T33" fmla="*/ 469 h 550"/>
                <a:gd name="T34" fmla="*/ 66 w 550"/>
                <a:gd name="T35" fmla="*/ 432 h 550"/>
                <a:gd name="T36" fmla="*/ 68 w 550"/>
                <a:gd name="T37" fmla="*/ 383 h 550"/>
                <a:gd name="T38" fmla="*/ 52 w 550"/>
                <a:gd name="T39" fmla="*/ 345 h 550"/>
                <a:gd name="T40" fmla="*/ 16 w 550"/>
                <a:gd name="T41" fmla="*/ 312 h 550"/>
                <a:gd name="T42" fmla="*/ 0 w 550"/>
                <a:gd name="T43" fmla="*/ 275 h 550"/>
                <a:gd name="T44" fmla="*/ 16 w 550"/>
                <a:gd name="T45" fmla="*/ 238 h 550"/>
                <a:gd name="T46" fmla="*/ 52 w 550"/>
                <a:gd name="T47" fmla="*/ 205 h 550"/>
                <a:gd name="T48" fmla="*/ 68 w 550"/>
                <a:gd name="T49" fmla="*/ 166 h 550"/>
                <a:gd name="T50" fmla="*/ 66 w 550"/>
                <a:gd name="T51" fmla="*/ 118 h 550"/>
                <a:gd name="T52" fmla="*/ 81 w 550"/>
                <a:gd name="T53" fmla="*/ 80 h 550"/>
                <a:gd name="T54" fmla="*/ 118 w 550"/>
                <a:gd name="T55" fmla="*/ 66 h 550"/>
                <a:gd name="T56" fmla="*/ 167 w 550"/>
                <a:gd name="T57" fmla="*/ 67 h 550"/>
                <a:gd name="T58" fmla="*/ 205 w 550"/>
                <a:gd name="T59" fmla="*/ 51 h 550"/>
                <a:gd name="T60" fmla="*/ 238 w 550"/>
                <a:gd name="T61" fmla="*/ 16 h 550"/>
                <a:gd name="T62" fmla="*/ 275 w 550"/>
                <a:gd name="T63" fmla="*/ 0 h 550"/>
                <a:gd name="T64" fmla="*/ 312 w 550"/>
                <a:gd name="T65" fmla="*/ 16 h 550"/>
                <a:gd name="T66" fmla="*/ 345 w 550"/>
                <a:gd name="T67" fmla="*/ 51 h 550"/>
                <a:gd name="T68" fmla="*/ 384 w 550"/>
                <a:gd name="T69" fmla="*/ 67 h 550"/>
                <a:gd name="T70" fmla="*/ 432 w 550"/>
                <a:gd name="T71" fmla="*/ 66 h 550"/>
                <a:gd name="T72" fmla="*/ 469 w 550"/>
                <a:gd name="T73" fmla="*/ 80 h 550"/>
                <a:gd name="T74" fmla="*/ 484 w 550"/>
                <a:gd name="T75" fmla="*/ 118 h 550"/>
                <a:gd name="T76" fmla="*/ 483 w 550"/>
                <a:gd name="T77" fmla="*/ 166 h 550"/>
                <a:gd name="T78" fmla="*/ 499 w 550"/>
                <a:gd name="T79" fmla="*/ 205 h 550"/>
                <a:gd name="T80" fmla="*/ 534 w 550"/>
                <a:gd name="T81" fmla="*/ 23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0" h="550">
                  <a:moveTo>
                    <a:pt x="534" y="238"/>
                  </a:moveTo>
                  <a:cubicBezTo>
                    <a:pt x="544" y="248"/>
                    <a:pt x="550" y="261"/>
                    <a:pt x="550" y="275"/>
                  </a:cubicBezTo>
                  <a:cubicBezTo>
                    <a:pt x="550" y="289"/>
                    <a:pt x="544" y="302"/>
                    <a:pt x="534" y="312"/>
                  </a:cubicBezTo>
                  <a:cubicBezTo>
                    <a:pt x="499" y="345"/>
                    <a:pt x="499" y="345"/>
                    <a:pt x="499" y="345"/>
                  </a:cubicBezTo>
                  <a:cubicBezTo>
                    <a:pt x="488" y="355"/>
                    <a:pt x="482" y="369"/>
                    <a:pt x="483" y="383"/>
                  </a:cubicBezTo>
                  <a:cubicBezTo>
                    <a:pt x="484" y="432"/>
                    <a:pt x="484" y="432"/>
                    <a:pt x="484" y="432"/>
                  </a:cubicBezTo>
                  <a:cubicBezTo>
                    <a:pt x="485" y="446"/>
                    <a:pt x="479" y="459"/>
                    <a:pt x="469" y="469"/>
                  </a:cubicBezTo>
                  <a:cubicBezTo>
                    <a:pt x="460" y="479"/>
                    <a:pt x="446" y="485"/>
                    <a:pt x="432" y="484"/>
                  </a:cubicBezTo>
                  <a:cubicBezTo>
                    <a:pt x="384" y="482"/>
                    <a:pt x="384" y="482"/>
                    <a:pt x="384" y="482"/>
                  </a:cubicBezTo>
                  <a:cubicBezTo>
                    <a:pt x="369" y="482"/>
                    <a:pt x="355" y="488"/>
                    <a:pt x="345" y="498"/>
                  </a:cubicBezTo>
                  <a:cubicBezTo>
                    <a:pt x="312" y="534"/>
                    <a:pt x="312" y="534"/>
                    <a:pt x="312" y="534"/>
                  </a:cubicBezTo>
                  <a:cubicBezTo>
                    <a:pt x="302" y="544"/>
                    <a:pt x="289" y="550"/>
                    <a:pt x="275" y="550"/>
                  </a:cubicBezTo>
                  <a:cubicBezTo>
                    <a:pt x="261" y="550"/>
                    <a:pt x="248" y="544"/>
                    <a:pt x="238" y="534"/>
                  </a:cubicBezTo>
                  <a:cubicBezTo>
                    <a:pt x="205" y="498"/>
                    <a:pt x="205" y="498"/>
                    <a:pt x="205" y="498"/>
                  </a:cubicBezTo>
                  <a:cubicBezTo>
                    <a:pt x="195" y="488"/>
                    <a:pt x="181" y="482"/>
                    <a:pt x="167" y="482"/>
                  </a:cubicBezTo>
                  <a:cubicBezTo>
                    <a:pt x="118" y="484"/>
                    <a:pt x="118" y="484"/>
                    <a:pt x="118" y="484"/>
                  </a:cubicBezTo>
                  <a:cubicBezTo>
                    <a:pt x="104" y="485"/>
                    <a:pt x="91" y="479"/>
                    <a:pt x="81" y="469"/>
                  </a:cubicBezTo>
                  <a:cubicBezTo>
                    <a:pt x="71" y="459"/>
                    <a:pt x="65" y="446"/>
                    <a:pt x="66" y="432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8" y="369"/>
                    <a:pt x="62" y="355"/>
                    <a:pt x="52" y="345"/>
                  </a:cubicBezTo>
                  <a:cubicBezTo>
                    <a:pt x="16" y="312"/>
                    <a:pt x="16" y="312"/>
                    <a:pt x="16" y="312"/>
                  </a:cubicBezTo>
                  <a:cubicBezTo>
                    <a:pt x="6" y="302"/>
                    <a:pt x="0" y="289"/>
                    <a:pt x="0" y="275"/>
                  </a:cubicBezTo>
                  <a:cubicBezTo>
                    <a:pt x="0" y="261"/>
                    <a:pt x="6" y="248"/>
                    <a:pt x="16" y="238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62" y="195"/>
                    <a:pt x="68" y="181"/>
                    <a:pt x="68" y="16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04"/>
                    <a:pt x="71" y="90"/>
                    <a:pt x="81" y="80"/>
                  </a:cubicBezTo>
                  <a:cubicBezTo>
                    <a:pt x="91" y="71"/>
                    <a:pt x="104" y="65"/>
                    <a:pt x="118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81" y="68"/>
                    <a:pt x="195" y="62"/>
                    <a:pt x="205" y="51"/>
                  </a:cubicBezTo>
                  <a:cubicBezTo>
                    <a:pt x="238" y="16"/>
                    <a:pt x="238" y="16"/>
                    <a:pt x="238" y="16"/>
                  </a:cubicBezTo>
                  <a:cubicBezTo>
                    <a:pt x="248" y="6"/>
                    <a:pt x="261" y="0"/>
                    <a:pt x="275" y="0"/>
                  </a:cubicBezTo>
                  <a:cubicBezTo>
                    <a:pt x="289" y="0"/>
                    <a:pt x="302" y="6"/>
                    <a:pt x="312" y="16"/>
                  </a:cubicBezTo>
                  <a:cubicBezTo>
                    <a:pt x="345" y="51"/>
                    <a:pt x="345" y="51"/>
                    <a:pt x="345" y="51"/>
                  </a:cubicBezTo>
                  <a:cubicBezTo>
                    <a:pt x="355" y="62"/>
                    <a:pt x="369" y="68"/>
                    <a:pt x="384" y="67"/>
                  </a:cubicBezTo>
                  <a:cubicBezTo>
                    <a:pt x="432" y="66"/>
                    <a:pt x="432" y="66"/>
                    <a:pt x="432" y="66"/>
                  </a:cubicBezTo>
                  <a:cubicBezTo>
                    <a:pt x="446" y="65"/>
                    <a:pt x="460" y="71"/>
                    <a:pt x="469" y="80"/>
                  </a:cubicBezTo>
                  <a:cubicBezTo>
                    <a:pt x="479" y="90"/>
                    <a:pt x="485" y="104"/>
                    <a:pt x="484" y="118"/>
                  </a:cubicBezTo>
                  <a:cubicBezTo>
                    <a:pt x="483" y="166"/>
                    <a:pt x="483" y="166"/>
                    <a:pt x="483" y="166"/>
                  </a:cubicBezTo>
                  <a:cubicBezTo>
                    <a:pt x="482" y="181"/>
                    <a:pt x="488" y="195"/>
                    <a:pt x="499" y="205"/>
                  </a:cubicBezTo>
                  <a:lnTo>
                    <a:pt x="534" y="238"/>
                  </a:lnTo>
                  <a:close/>
                </a:path>
              </a:pathLst>
            </a:custGeom>
            <a:gradFill>
              <a:gsLst>
                <a:gs pos="50300">
                  <a:schemeClr val="bg1">
                    <a:alpha val="82000"/>
                  </a:schemeClr>
                </a:gs>
                <a:gs pos="0">
                  <a:schemeClr val="bg1">
                    <a:alpha val="83000"/>
                  </a:schemeClr>
                </a:gs>
                <a:gs pos="100000">
                  <a:schemeClr val="bg1">
                    <a:alpha val="29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b="1"/>
            </a:p>
          </p:txBody>
        </p:sp>
      </p:grp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1B16AD5D-3219-4CF7-82AA-2E5D9028865F}"/>
              </a:ext>
            </a:extLst>
          </p:cNvPr>
          <p:cNvCxnSpPr>
            <a:cxnSpLocks/>
          </p:cNvCxnSpPr>
          <p:nvPr/>
        </p:nvCxnSpPr>
        <p:spPr>
          <a:xfrm>
            <a:off x="7368855" y="2205726"/>
            <a:ext cx="4328473" cy="0"/>
          </a:xfrm>
          <a:prstGeom prst="line">
            <a:avLst/>
          </a:prstGeom>
          <a:solidFill>
            <a:schemeClr val="bg1">
              <a:alpha val="3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98065F7F-7996-408C-99C9-558DD335B165}"/>
              </a:ext>
            </a:extLst>
          </p:cNvPr>
          <p:cNvSpPr/>
          <p:nvPr/>
        </p:nvSpPr>
        <p:spPr>
          <a:xfrm>
            <a:off x="7786598" y="2771824"/>
            <a:ext cx="2066591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Reduce</a:t>
            </a:r>
            <a:r>
              <a:rPr lang="zh-CN" altLang="en-US" sz="1400" kern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empty</a:t>
            </a:r>
            <a:r>
              <a:rPr lang="zh-CN" altLang="en-US" sz="1400" kern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driving</a:t>
            </a:r>
            <a:endParaRPr lang="en-US" altLang="zh-CN" sz="1400" kern="0" dirty="0">
              <a:solidFill>
                <a:prstClr val="white">
                  <a:alpha val="90000"/>
                </a:prst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D3011EA4-6FD8-4CDE-9F4E-FA4A6ACA97D3}"/>
              </a:ext>
            </a:extLst>
          </p:cNvPr>
          <p:cNvSpPr/>
          <p:nvPr/>
        </p:nvSpPr>
        <p:spPr>
          <a:xfrm>
            <a:off x="7762773" y="2404864"/>
            <a:ext cx="84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C2CC"/>
                </a:solidFill>
                <a:latin typeface="Abadi" panose="020B0604020104020204" pitchFamily="34" charset="0"/>
                <a:cs typeface="Calibri" charset="0"/>
              </a:rPr>
              <a:t>Drivers</a:t>
            </a:r>
            <a:endParaRPr lang="en-US" altLang="zh-CN" b="1" dirty="0">
              <a:solidFill>
                <a:srgbClr val="00C2CC"/>
              </a:solidFill>
              <a:latin typeface="Abadi" panose="020B0604020104020204" pitchFamily="34" charset="0"/>
              <a:cs typeface="Calibri" charset="0"/>
            </a:endParaRP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42BFBD6B-28BF-419F-8ED7-134B714086B0}"/>
              </a:ext>
            </a:extLst>
          </p:cNvPr>
          <p:cNvGrpSpPr/>
          <p:nvPr/>
        </p:nvGrpSpPr>
        <p:grpSpPr>
          <a:xfrm>
            <a:off x="7688294" y="3483122"/>
            <a:ext cx="3674926" cy="1322558"/>
            <a:chOff x="509341" y="3526526"/>
            <a:chExt cx="4328473" cy="1412240"/>
          </a:xfrm>
        </p:grpSpPr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51F65927-6BA8-4BAA-804B-B374DBBDDFB8}"/>
                </a:ext>
              </a:extLst>
            </p:cNvPr>
            <p:cNvCxnSpPr>
              <a:cxnSpLocks/>
            </p:cNvCxnSpPr>
            <p:nvPr/>
          </p:nvCxnSpPr>
          <p:spPr>
            <a:xfrm>
              <a:off x="509341" y="3526526"/>
              <a:ext cx="4328473" cy="0"/>
            </a:xfrm>
            <a:prstGeom prst="line">
              <a:avLst/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DE310E56-1B6E-421A-B8B6-B2D7945A0A6E}"/>
                </a:ext>
              </a:extLst>
            </p:cNvPr>
            <p:cNvCxnSpPr>
              <a:cxnSpLocks/>
            </p:cNvCxnSpPr>
            <p:nvPr/>
          </p:nvCxnSpPr>
          <p:spPr>
            <a:xfrm>
              <a:off x="509341" y="4938766"/>
              <a:ext cx="4328473" cy="0"/>
            </a:xfrm>
            <a:prstGeom prst="line">
              <a:avLst/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8" name="矩形 157">
            <a:extLst>
              <a:ext uri="{FF2B5EF4-FFF2-40B4-BE49-F238E27FC236}">
                <a16:creationId xmlns:a16="http://schemas.microsoft.com/office/drawing/2014/main" id="{8693362D-E2C3-4BF2-8C36-C51E771AE385}"/>
              </a:ext>
            </a:extLst>
          </p:cNvPr>
          <p:cNvSpPr/>
          <p:nvPr/>
        </p:nvSpPr>
        <p:spPr>
          <a:xfrm>
            <a:off x="7786598" y="4001184"/>
            <a:ext cx="2383986" cy="592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Intelligent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travel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guidance</a:t>
            </a:r>
          </a:p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Less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queueing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time</a:t>
            </a: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36ADACA7-26E8-4C9B-B64A-6FB96A85171F}"/>
              </a:ext>
            </a:extLst>
          </p:cNvPr>
          <p:cNvSpPr/>
          <p:nvPr/>
        </p:nvSpPr>
        <p:spPr>
          <a:xfrm>
            <a:off x="7762773" y="3685024"/>
            <a:ext cx="779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C2CC"/>
                </a:solidFill>
                <a:latin typeface="Abadi" panose="020B0604020104020204" pitchFamily="34" charset="0"/>
                <a:cs typeface="Calibri" charset="0"/>
              </a:rPr>
              <a:t>Riders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80BBBDC5-81C8-4B86-86E4-85D7EA4DB3F0}"/>
              </a:ext>
            </a:extLst>
          </p:cNvPr>
          <p:cNvSpPr/>
          <p:nvPr/>
        </p:nvSpPr>
        <p:spPr>
          <a:xfrm>
            <a:off x="7786598" y="5230544"/>
            <a:ext cx="2953053" cy="850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Fill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demand-supply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gap</a:t>
            </a:r>
          </a:p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Recognize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market</a:t>
            </a:r>
          </a:p>
          <a:p>
            <a:pPr marL="285750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Better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dispatching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kern="0" dirty="0">
                <a:solidFill>
                  <a:prstClr val="white">
                    <a:alpha val="90000"/>
                  </a:prstClr>
                </a:solidFill>
                <a:latin typeface="Calibri" charset="0"/>
                <a:ea typeface="Calibri" charset="0"/>
                <a:cs typeface="Calibri" charset="0"/>
              </a:rPr>
              <a:t>scheduling</a:t>
            </a: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D9F8FE48-1683-4035-9898-42FEFC4B962B}"/>
              </a:ext>
            </a:extLst>
          </p:cNvPr>
          <p:cNvSpPr/>
          <p:nvPr/>
        </p:nvSpPr>
        <p:spPr>
          <a:xfrm>
            <a:off x="7762773" y="4914384"/>
            <a:ext cx="99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C2CC"/>
                </a:solidFill>
                <a:latin typeface="Abadi" panose="020B0604020104020204" pitchFamily="34" charset="0"/>
                <a:cs typeface="Calibri" charset="0"/>
              </a:rPr>
              <a:t>Platform</a:t>
            </a:r>
            <a:endParaRPr lang="en-US" altLang="zh-CN" b="1" dirty="0">
              <a:solidFill>
                <a:srgbClr val="00C2CC"/>
              </a:solidFill>
              <a:latin typeface="Abadi" panose="020B0604020104020204" pitchFamily="34" charset="0"/>
              <a:cs typeface="Calibri" charset="0"/>
            </a:endParaRPr>
          </a:p>
        </p:txBody>
      </p:sp>
      <p:pic>
        <p:nvPicPr>
          <p:cNvPr id="172" name="图片 171">
            <a:extLst>
              <a:ext uri="{FF2B5EF4-FFF2-40B4-BE49-F238E27FC236}">
                <a16:creationId xmlns:a16="http://schemas.microsoft.com/office/drawing/2014/main" id="{ABE73D68-C053-40CC-94C8-73F216E2EC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66" y="2460448"/>
            <a:ext cx="367750" cy="367750"/>
          </a:xfrm>
          <a:prstGeom prst="rect">
            <a:avLst/>
          </a:prstGeom>
        </p:spPr>
      </p:pic>
      <p:pic>
        <p:nvPicPr>
          <p:cNvPr id="173" name="图片 172">
            <a:extLst>
              <a:ext uri="{FF2B5EF4-FFF2-40B4-BE49-F238E27FC236}">
                <a16:creationId xmlns:a16="http://schemas.microsoft.com/office/drawing/2014/main" id="{608A14CA-CE7D-4D36-988D-2E64EAF39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779" y="3765917"/>
            <a:ext cx="400971" cy="400971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E2E4F693-23E6-4573-A76C-2EF59882C6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004" y="5011835"/>
            <a:ext cx="324093" cy="32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9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供需预测录屏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22270" y="1780449"/>
            <a:ext cx="5623073" cy="3372739"/>
          </a:xfrm>
          <a:prstGeom prst="rect">
            <a:avLst/>
          </a:prstGeom>
        </p:spPr>
      </p:pic>
      <p:sp>
        <p:nvSpPr>
          <p:cNvPr id="87" name="标题 1">
            <a:extLst>
              <a:ext uri="{FF2B5EF4-FFF2-40B4-BE49-F238E27FC236}">
                <a16:creationId xmlns:a16="http://schemas.microsoft.com/office/drawing/2014/main" id="{70451643-56A0-4A0B-B0AC-BC1D8F5EEFB8}"/>
              </a:ext>
            </a:extLst>
          </p:cNvPr>
          <p:cNvSpPr txBox="1">
            <a:spLocks/>
          </p:cNvSpPr>
          <p:nvPr/>
        </p:nvSpPr>
        <p:spPr>
          <a:xfrm>
            <a:off x="3883343" y="426721"/>
            <a:ext cx="4425314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Supply-Demand Network Prediction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E068956-24FE-4397-87CD-E65CDB3D1C71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7B288DF-EE68-4BD7-ABD8-C02B8DEE0D0F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E3266D09-B17A-46E9-BAAD-56B73A4C6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4E3E42FD-FDC4-4452-8D15-39DA9483D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5EA723A-E8D9-4C4A-93A7-5298D1849F2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74331405-F963-4B19-BC7D-E4E6C9E9F933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AA1736E-6D1A-48CB-97CC-4060E4A1D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D338C7B6-895D-429F-A9DB-1336C4F62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1186BD1A-A6C0-447A-892C-4F22DA83487D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80" name="矩形 79"/>
          <p:cNvSpPr/>
          <p:nvPr/>
        </p:nvSpPr>
        <p:spPr>
          <a:xfrm>
            <a:off x="760422" y="1733137"/>
            <a:ext cx="5351216" cy="268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 hangingPunc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If we </a:t>
            </a:r>
            <a:r>
              <a:rPr lang="en-US" altLang="zh-CN" sz="2800" kern="0" dirty="0">
                <a:solidFill>
                  <a:srgbClr val="EF8351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“foresee” </a:t>
            </a:r>
            <a:r>
              <a:rPr lang="en-US" altLang="zh-CN" sz="2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future orders:</a:t>
            </a:r>
            <a:endParaRPr lang="en-US" altLang="zh-CN" sz="20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PingFang SC Regular"/>
            </a:endParaRPr>
          </a:p>
          <a:p>
            <a:pPr marL="342900" indent="-342900" defTabSz="685715" hangingPunct="0">
              <a:lnSpc>
                <a:spcPct val="90000"/>
              </a:lnSpc>
              <a:spcBef>
                <a:spcPts val="1000"/>
              </a:spcBef>
              <a:spcAft>
                <a:spcPts val="300"/>
              </a:spcAft>
              <a:buClr>
                <a:srgbClr val="ED7D31"/>
              </a:buClr>
              <a:buFont typeface="Arial" charset="0"/>
              <a:buChar char="•"/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Get prepared for future peak hours</a:t>
            </a:r>
          </a:p>
          <a:p>
            <a:pPr marL="342900" indent="-342900" defTabSz="685715" hangingPunct="0">
              <a:lnSpc>
                <a:spcPct val="90000"/>
              </a:lnSpc>
              <a:spcBef>
                <a:spcPts val="1000"/>
              </a:spcBef>
              <a:spcAft>
                <a:spcPts val="300"/>
              </a:spcAft>
              <a:buClr>
                <a:srgbClr val="ED7D31"/>
              </a:buClr>
              <a:buFont typeface="Arial" charset="0"/>
              <a:buChar char="•"/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Dispatch vehicles for regions with higher demand</a:t>
            </a:r>
          </a:p>
          <a:p>
            <a:pPr marL="342900" indent="-342900" defTabSz="685715" hangingPunct="0">
              <a:lnSpc>
                <a:spcPct val="90000"/>
              </a:lnSpc>
              <a:spcBef>
                <a:spcPts val="1000"/>
              </a:spcBef>
              <a:buClr>
                <a:srgbClr val="ED7D31"/>
              </a:buClr>
              <a:buFont typeface="Arial" charset="0"/>
              <a:buChar char="•"/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Detect abnormal road conditions</a:t>
            </a:r>
          </a:p>
          <a:p>
            <a:pPr marL="285750" indent="-285750" defTabSz="685715" hangingPunct="0">
              <a:lnSpc>
                <a:spcPct val="90000"/>
              </a:lnSpc>
              <a:spcBef>
                <a:spcPts val="1000"/>
              </a:spcBef>
              <a:buClr>
                <a:srgbClr val="ED7D31"/>
              </a:buClr>
              <a:buFont typeface="Arial" charset="0"/>
              <a:buChar char="•"/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 Respond to emergencies</a:t>
            </a:r>
          </a:p>
        </p:txBody>
      </p:sp>
      <p:sp>
        <p:nvSpPr>
          <p:cNvPr id="82" name="矩形 81"/>
          <p:cNvSpPr/>
          <p:nvPr/>
        </p:nvSpPr>
        <p:spPr>
          <a:xfrm>
            <a:off x="771873" y="4555865"/>
            <a:ext cx="4768315" cy="646331"/>
          </a:xfrm>
          <a:prstGeom prst="rect">
            <a:avLst/>
          </a:prstGeom>
          <a:effectLst>
            <a:glow rad="127000">
              <a:schemeClr val="bg1"/>
            </a:glow>
          </a:effectLst>
        </p:spPr>
        <p:txBody>
          <a:bodyPr wrap="square">
            <a:spAutoFit/>
          </a:bodyPr>
          <a:lstStyle/>
          <a:p>
            <a:pPr defTabSz="685715" hangingPunct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Demand forecast </a:t>
            </a:r>
            <a:r>
              <a:rPr lang="en-US" altLang="zh-CN" sz="2000" kern="0" dirty="0">
                <a:solidFill>
                  <a:srgbClr val="EF8351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“empowers” </a:t>
            </a:r>
            <a:r>
              <a:rPr lang="en-US" altLang="zh-CN" sz="20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better strategies and services</a:t>
            </a:r>
          </a:p>
        </p:txBody>
      </p:sp>
      <p:grpSp>
        <p:nvGrpSpPr>
          <p:cNvPr id="31" name="组合 27">
            <a:extLst>
              <a:ext uri="{FF2B5EF4-FFF2-40B4-BE49-F238E27FC236}">
                <a16:creationId xmlns:a16="http://schemas.microsoft.com/office/drawing/2014/main" id="{4BE66C5C-A2CF-8D40-8381-FE0FEBF5E5C2}"/>
              </a:ext>
            </a:extLst>
          </p:cNvPr>
          <p:cNvGrpSpPr/>
          <p:nvPr/>
        </p:nvGrpSpPr>
        <p:grpSpPr>
          <a:xfrm>
            <a:off x="5783795" y="1733137"/>
            <a:ext cx="5648297" cy="3483414"/>
            <a:chOff x="1243879" y="1654884"/>
            <a:chExt cx="3915468" cy="2670580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CB7E28A2-9602-D44B-BC0E-3EA14E528BEC}"/>
                </a:ext>
              </a:extLst>
            </p:cNvPr>
            <p:cNvSpPr/>
            <p:nvPr/>
          </p:nvSpPr>
          <p:spPr>
            <a:xfrm>
              <a:off x="1259101" y="1661709"/>
              <a:ext cx="3888790" cy="2656933"/>
            </a:xfrm>
            <a:prstGeom prst="roundRect">
              <a:avLst>
                <a:gd name="adj" fmla="val 217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09" hangingPunct="0">
                <a:lnSpc>
                  <a:spcPct val="90000"/>
                </a:lnSpc>
                <a:spcBef>
                  <a:spcPts val="1000"/>
                </a:spcBef>
              </a:pPr>
              <a:endParaRPr kumimoji="1" lang="zh-CN" altLang="en-US" sz="3600" kern="0">
                <a:solidFill>
                  <a:prstClr val="white"/>
                </a:solidFill>
                <a:sym typeface="PingFang SC Regular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FF308CC-6439-BA48-B507-8449D4E5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7644" y="1654884"/>
              <a:ext cx="193458" cy="193458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6F8FC55-80CA-C148-896C-B4445E58D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3879" y="4070406"/>
              <a:ext cx="204047" cy="255058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639D79A3-C264-9A43-B32A-38D75228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959951" y="1654884"/>
              <a:ext cx="193458" cy="193458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0E8A87CF-291E-FE44-A303-0C71BEE0D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955300" y="4070406"/>
              <a:ext cx="204047" cy="255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>
            <a:extLst>
              <a:ext uri="{FF2B5EF4-FFF2-40B4-BE49-F238E27FC236}">
                <a16:creationId xmlns:a16="http://schemas.microsoft.com/office/drawing/2014/main" id="{674868B7-7E01-4766-8DCE-03B74B41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-20000" contrast="-40000"/>
          </a:blip>
          <a:stretch>
            <a:fillRect/>
          </a:stretch>
        </p:blipFill>
        <p:spPr>
          <a:xfrm>
            <a:off x="574041" y="6540812"/>
            <a:ext cx="513980" cy="157580"/>
          </a:xfrm>
          <a:prstGeom prst="rect">
            <a:avLst/>
          </a:prstGeom>
        </p:spPr>
      </p:pic>
      <p:sp>
        <p:nvSpPr>
          <p:cNvPr id="87" name="标题 1">
            <a:extLst>
              <a:ext uri="{FF2B5EF4-FFF2-40B4-BE49-F238E27FC236}">
                <a16:creationId xmlns:a16="http://schemas.microsoft.com/office/drawing/2014/main" id="{70451643-56A0-4A0B-B0AC-BC1D8F5EEFB8}"/>
              </a:ext>
            </a:extLst>
          </p:cNvPr>
          <p:cNvSpPr txBox="1">
            <a:spLocks/>
          </p:cNvSpPr>
          <p:nvPr/>
        </p:nvSpPr>
        <p:spPr>
          <a:xfrm>
            <a:off x="4150083" y="426721"/>
            <a:ext cx="3891835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A Deep S-T Forecasting Model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E068956-24FE-4397-87CD-E65CDB3D1C71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7B288DF-EE68-4BD7-ABD8-C02B8DEE0D0F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E3266D09-B17A-46E9-BAAD-56B73A4C6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4E3E42FD-FDC4-4452-8D15-39DA9483D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5EA723A-E8D9-4C4A-93A7-5298D1849F2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74331405-F963-4B19-BC7D-E4E6C9E9F933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AA1736E-6D1A-48CB-97CC-4060E4A1D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D338C7B6-895D-429F-A9DB-1336C4F62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1186BD1A-A6C0-447A-892C-4F22DA83487D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7E82430D-7BD9-476D-85B0-AA8360E563BF}"/>
              </a:ext>
            </a:extLst>
          </p:cNvPr>
          <p:cNvCxnSpPr>
            <a:cxnSpLocks/>
          </p:cNvCxnSpPr>
          <p:nvPr/>
        </p:nvCxnSpPr>
        <p:spPr>
          <a:xfrm>
            <a:off x="550863" y="6462337"/>
            <a:ext cx="11125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3E4C057D-2A62-4EE3-8D7F-49B85CA4F2EE}"/>
              </a:ext>
            </a:extLst>
          </p:cNvPr>
          <p:cNvSpPr/>
          <p:nvPr/>
        </p:nvSpPr>
        <p:spPr>
          <a:xfrm>
            <a:off x="8956037" y="6457895"/>
            <a:ext cx="2853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600">
              <a:spcBef>
                <a:spcPts val="300"/>
              </a:spcBef>
            </a:pP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Calibri" charset="0"/>
              </a:rPr>
              <a:t>MORE THAN JOURNEY     didiglobal.com</a:t>
            </a: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13EEDED-CE0E-447A-887B-E1E9151037C0}"/>
              </a:ext>
            </a:extLst>
          </p:cNvPr>
          <p:cNvCxnSpPr>
            <a:cxnSpLocks/>
          </p:cNvCxnSpPr>
          <p:nvPr/>
        </p:nvCxnSpPr>
        <p:spPr>
          <a:xfrm>
            <a:off x="10640681" y="6535675"/>
            <a:ext cx="0" cy="119067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CA5127F-8DF7-4522-446B-449823506D29}"/>
              </a:ext>
            </a:extLst>
          </p:cNvPr>
          <p:cNvGrpSpPr/>
          <p:nvPr/>
        </p:nvGrpSpPr>
        <p:grpSpPr>
          <a:xfrm>
            <a:off x="526651" y="2185244"/>
            <a:ext cx="5378511" cy="4004537"/>
            <a:chOff x="550451" y="1722131"/>
            <a:chExt cx="5378511" cy="400453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1580142" y="1722131"/>
              <a:ext cx="2691191" cy="2323277"/>
            </a:xfrm>
            <a:prstGeom prst="roundRect">
              <a:avLst>
                <a:gd name="adj" fmla="val 4464"/>
              </a:avLst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1918103" y="2063680"/>
              <a:ext cx="2691191" cy="2323277"/>
            </a:xfrm>
            <a:prstGeom prst="roundRect">
              <a:avLst>
                <a:gd name="adj" fmla="val 4464"/>
              </a:avLst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265865" y="2428796"/>
              <a:ext cx="2691191" cy="2323277"/>
            </a:xfrm>
            <a:prstGeom prst="roundRect">
              <a:avLst>
                <a:gd name="adj" fmla="val 3976"/>
              </a:avLst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2603606" y="2855923"/>
              <a:ext cx="3325356" cy="2870745"/>
            </a:xfrm>
            <a:prstGeom prst="roundRect">
              <a:avLst>
                <a:gd name="adj" fmla="val 4421"/>
              </a:avLst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文本框 19"/>
            <p:cNvSpPr txBox="1"/>
            <p:nvPr/>
          </p:nvSpPr>
          <p:spPr>
            <a:xfrm>
              <a:off x="550451" y="3822964"/>
              <a:ext cx="927562" cy="40011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 defTabSz="825376">
                <a:defRPr/>
              </a:pPr>
              <a:r>
                <a:rPr kumimoji="1" lang="en-US" altLang="zh-CN" sz="2000" dirty="0">
                  <a:solidFill>
                    <a:srgbClr val="2773FF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rPr>
                <a:t>History</a:t>
              </a:r>
              <a:endParaRPr kumimoji="1" lang="zh-CN" altLang="en-US" sz="2000" dirty="0">
                <a:solidFill>
                  <a:srgbClr val="2773FF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46610" y="5247547"/>
              <a:ext cx="1064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25376">
                <a:defRPr/>
              </a:pPr>
              <a:r>
                <a:rPr kumimoji="1" lang="en-US" altLang="zh-CN" sz="2000" dirty="0">
                  <a:solidFill>
                    <a:srgbClr val="2773FF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rPr>
                <a:t>Forecast</a:t>
              </a:r>
              <a:endParaRPr kumimoji="1" lang="zh-CN" altLang="en-US" sz="2000" dirty="0">
                <a:solidFill>
                  <a:srgbClr val="2773FF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endParaRPr>
            </a:p>
          </p:txBody>
        </p:sp>
        <p:cxnSp>
          <p:nvCxnSpPr>
            <p:cNvPr id="22" name="直线连接符 10"/>
            <p:cNvCxnSpPr>
              <a:cxnSpLocks/>
            </p:cNvCxnSpPr>
            <p:nvPr/>
          </p:nvCxnSpPr>
          <p:spPr>
            <a:xfrm>
              <a:off x="1142713" y="4343291"/>
              <a:ext cx="464231" cy="752603"/>
            </a:xfrm>
            <a:prstGeom prst="line">
              <a:avLst/>
            </a:prstGeom>
            <a:noFill/>
            <a:ln w="76200" cap="flat" cmpd="sng" algn="ctr">
              <a:solidFill>
                <a:srgbClr val="2773FF"/>
              </a:solidFill>
              <a:prstDash val="solid"/>
              <a:tailEnd type="triangle" w="lg" len="lg"/>
            </a:ln>
            <a:effectLst/>
          </p:spPr>
        </p:cxnSp>
      </p:grpSp>
      <p:grpSp>
        <p:nvGrpSpPr>
          <p:cNvPr id="23" name="组合 14">
            <a:extLst>
              <a:ext uri="{FF2B5EF4-FFF2-40B4-BE49-F238E27FC236}">
                <a16:creationId xmlns:a16="http://schemas.microsoft.com/office/drawing/2014/main" id="{5664B090-9543-7A47-8353-4FE51AB0F6FA}"/>
              </a:ext>
            </a:extLst>
          </p:cNvPr>
          <p:cNvGrpSpPr/>
          <p:nvPr/>
        </p:nvGrpSpPr>
        <p:grpSpPr>
          <a:xfrm>
            <a:off x="6603037" y="1223436"/>
            <a:ext cx="5041564" cy="5057016"/>
            <a:chOff x="11661809" y="2059843"/>
            <a:chExt cx="10083127" cy="10114032"/>
          </a:xfrm>
        </p:grpSpPr>
        <p:sp>
          <p:nvSpPr>
            <p:cNvPr id="24" name="文本框 23"/>
            <p:cNvSpPr txBox="1"/>
            <p:nvPr/>
          </p:nvSpPr>
          <p:spPr>
            <a:xfrm>
              <a:off x="16095699" y="2059843"/>
              <a:ext cx="564923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25376">
                <a:defRPr/>
              </a:pPr>
              <a:r>
                <a:rPr kumimoji="1" lang="en-US" altLang="zh-CN" dirty="0" err="1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rPr>
                <a:t>Spatio</a:t>
              </a:r>
              <a:r>
                <a:rPr kumimoji="1" lang="en-US" altLang="zh-CN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rPr>
                <a:t>-temporal Forecasting</a:t>
              </a:r>
            </a:p>
          </p:txBody>
        </p:sp>
        <p:cxnSp>
          <p:nvCxnSpPr>
            <p:cNvPr id="25" name="直线连接符 328"/>
            <p:cNvCxnSpPr>
              <a:cxnSpLocks/>
            </p:cNvCxnSpPr>
            <p:nvPr/>
          </p:nvCxnSpPr>
          <p:spPr>
            <a:xfrm>
              <a:off x="15308141" y="5691633"/>
              <a:ext cx="0" cy="465278"/>
            </a:xfrm>
            <a:prstGeom prst="line">
              <a:avLst/>
            </a:prstGeom>
            <a:noFill/>
            <a:ln w="57150" cap="flat" cmpd="sng" algn="ctr">
              <a:solidFill>
                <a:srgbClr val="2773FF"/>
              </a:solidFill>
              <a:prstDash val="solid"/>
              <a:tailEnd type="triangle" w="med" len="med"/>
            </a:ln>
            <a:effectLst/>
          </p:spPr>
        </p:cxnSp>
        <p:grpSp>
          <p:nvGrpSpPr>
            <p:cNvPr id="26" name="组合 8">
              <a:extLst>
                <a:ext uri="{FF2B5EF4-FFF2-40B4-BE49-F238E27FC236}">
                  <a16:creationId xmlns:a16="http://schemas.microsoft.com/office/drawing/2014/main" id="{F71C1E8C-67C6-4542-8FA9-E918AA1A93D1}"/>
                </a:ext>
              </a:extLst>
            </p:cNvPr>
            <p:cNvGrpSpPr/>
            <p:nvPr/>
          </p:nvGrpSpPr>
          <p:grpSpPr>
            <a:xfrm>
              <a:off x="11683887" y="2159112"/>
              <a:ext cx="4017664" cy="730479"/>
              <a:chOff x="11683887" y="2159112"/>
              <a:chExt cx="4017664" cy="730479"/>
            </a:xfrm>
          </p:grpSpPr>
          <p:sp>
            <p:nvSpPr>
              <p:cNvPr id="109" name="圆角矩形 108">
                <a:extLst>
                  <a:ext uri="{FF2B5EF4-FFF2-40B4-BE49-F238E27FC236}">
                    <a16:creationId xmlns:a16="http://schemas.microsoft.com/office/drawing/2014/main" id="{62A22B71-7D9A-B04F-A722-258F4F192A3C}"/>
                  </a:ext>
                </a:extLst>
              </p:cNvPr>
              <p:cNvSpPr/>
              <p:nvPr/>
            </p:nvSpPr>
            <p:spPr>
              <a:xfrm>
                <a:off x="11683887" y="2194960"/>
                <a:ext cx="4017664" cy="694631"/>
              </a:xfrm>
              <a:prstGeom prst="roundRect">
                <a:avLst/>
              </a:prstGeom>
              <a:solidFill>
                <a:srgbClr val="1D49A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228600">
                  <a:defRPr/>
                </a:pPr>
                <a:endParaRPr kumimoji="1" lang="zh-CN" altLang="en-US" sz="800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PingFang SC Regular"/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12097185" y="2159112"/>
                <a:ext cx="3359638" cy="67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825376">
                  <a:defRPr/>
                </a:pPr>
                <a:r>
                  <a:rPr kumimoji="1" lang="en-US" altLang="zh-CN" sz="1600" dirty="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Graph Generation</a:t>
                </a:r>
              </a:p>
            </p:txBody>
          </p:sp>
        </p:grpSp>
        <p:grpSp>
          <p:nvGrpSpPr>
            <p:cNvPr id="27" name="组合 9">
              <a:extLst>
                <a:ext uri="{FF2B5EF4-FFF2-40B4-BE49-F238E27FC236}">
                  <a16:creationId xmlns:a16="http://schemas.microsoft.com/office/drawing/2014/main" id="{BEF7EE16-BDE0-D845-BE39-6D24D5FDBC4E}"/>
                </a:ext>
              </a:extLst>
            </p:cNvPr>
            <p:cNvGrpSpPr/>
            <p:nvPr/>
          </p:nvGrpSpPr>
          <p:grpSpPr>
            <a:xfrm>
              <a:off x="11678212" y="3053990"/>
              <a:ext cx="8892448" cy="2308194"/>
              <a:chOff x="11678212" y="3053990"/>
              <a:chExt cx="8892448" cy="2308194"/>
            </a:xfrm>
          </p:grpSpPr>
          <p:grpSp>
            <p:nvGrpSpPr>
              <p:cNvPr id="84" name="组合 3">
                <a:extLst>
                  <a:ext uri="{FF2B5EF4-FFF2-40B4-BE49-F238E27FC236}">
                    <a16:creationId xmlns:a16="http://schemas.microsoft.com/office/drawing/2014/main" id="{FBEAD83A-389D-B948-A85B-8E980D6CA32F}"/>
                  </a:ext>
                </a:extLst>
              </p:cNvPr>
              <p:cNvGrpSpPr/>
              <p:nvPr/>
            </p:nvGrpSpPr>
            <p:grpSpPr>
              <a:xfrm>
                <a:off x="12263959" y="3531125"/>
                <a:ext cx="3431917" cy="1291822"/>
                <a:chOff x="12464240" y="5014452"/>
                <a:chExt cx="3431917" cy="1291822"/>
              </a:xfrm>
            </p:grpSpPr>
            <p:sp>
              <p:nvSpPr>
                <p:cNvPr id="100" name="椭圆 99"/>
                <p:cNvSpPr/>
                <p:nvPr/>
              </p:nvSpPr>
              <p:spPr>
                <a:xfrm>
                  <a:off x="15478984" y="5293446"/>
                  <a:ext cx="417173" cy="326863"/>
                </a:xfrm>
                <a:prstGeom prst="ellipse">
                  <a:avLst/>
                </a:prstGeom>
                <a:solidFill>
                  <a:srgbClr val="773F9B">
                    <a:lumMod val="40000"/>
                    <a:lumOff val="60000"/>
                  </a:srgbClr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 dirty="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101" name="椭圆 100"/>
                <p:cNvSpPr/>
                <p:nvPr/>
              </p:nvSpPr>
              <p:spPr>
                <a:xfrm>
                  <a:off x="13971612" y="5014452"/>
                  <a:ext cx="417173" cy="326863"/>
                </a:xfrm>
                <a:prstGeom prst="ellipse">
                  <a:avLst/>
                </a:prstGeom>
                <a:solidFill>
                  <a:srgbClr val="FFFF00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102" name="椭圆 101"/>
                <p:cNvSpPr/>
                <p:nvPr/>
              </p:nvSpPr>
              <p:spPr>
                <a:xfrm>
                  <a:off x="13151315" y="5979411"/>
                  <a:ext cx="417173" cy="326863"/>
                </a:xfrm>
                <a:prstGeom prst="ellipse">
                  <a:avLst/>
                </a:prstGeom>
                <a:solidFill>
                  <a:srgbClr val="C82506">
                    <a:lumMod val="40000"/>
                    <a:lumOff val="60000"/>
                  </a:srgbClr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103" name="椭圆 102"/>
                <p:cNvSpPr/>
                <p:nvPr/>
              </p:nvSpPr>
              <p:spPr>
                <a:xfrm>
                  <a:off x="14734318" y="5948429"/>
                  <a:ext cx="417173" cy="326863"/>
                </a:xfrm>
                <a:prstGeom prst="ellipse">
                  <a:avLst/>
                </a:prstGeom>
                <a:solidFill>
                  <a:srgbClr val="773F9B">
                    <a:lumMod val="40000"/>
                    <a:lumOff val="60000"/>
                  </a:srgbClr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104" name="椭圆 103"/>
                <p:cNvSpPr/>
                <p:nvPr/>
              </p:nvSpPr>
              <p:spPr>
                <a:xfrm>
                  <a:off x="12464240" y="5249469"/>
                  <a:ext cx="417173" cy="326863"/>
                </a:xfrm>
                <a:prstGeom prst="ellipse">
                  <a:avLst/>
                </a:prstGeom>
                <a:solidFill>
                  <a:srgbClr val="773F9B">
                    <a:lumMod val="40000"/>
                    <a:lumOff val="60000"/>
                  </a:srgbClr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cxnSp>
              <p:nvCxnSpPr>
                <p:cNvPr id="105" name="直线连接符 306"/>
                <p:cNvCxnSpPr/>
                <p:nvPr/>
              </p:nvCxnSpPr>
              <p:spPr>
                <a:xfrm>
                  <a:off x="14388785" y="5177881"/>
                  <a:ext cx="1090197" cy="27899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106" name="直线连接符 307"/>
                <p:cNvCxnSpPr/>
                <p:nvPr/>
              </p:nvCxnSpPr>
              <p:spPr>
                <a:xfrm flipH="1" flipV="1">
                  <a:off x="12820320" y="5528465"/>
                  <a:ext cx="392092" cy="49881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107" name="直线连接符 308"/>
                <p:cNvCxnSpPr/>
                <p:nvPr/>
              </p:nvCxnSpPr>
              <p:spPr>
                <a:xfrm flipH="1">
                  <a:off x="12881413" y="5177882"/>
                  <a:ext cx="1090197" cy="23501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108" name="直线连接符 309"/>
                <p:cNvCxnSpPr/>
                <p:nvPr/>
              </p:nvCxnSpPr>
              <p:spPr>
                <a:xfrm flipH="1" flipV="1">
                  <a:off x="14327692" y="5293446"/>
                  <a:ext cx="467720" cy="70285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</p:grpSp>
          <p:sp>
            <p:nvSpPr>
              <p:cNvPr id="85" name="矩形 84"/>
              <p:cNvSpPr/>
              <p:nvPr/>
            </p:nvSpPr>
            <p:spPr>
              <a:xfrm>
                <a:off x="16623774" y="3512301"/>
                <a:ext cx="3486405" cy="1439906"/>
              </a:xfrm>
              <a:prstGeom prst="rect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  <p:txBody>
              <a:bodyPr rot="0" spcFirstLastPara="1" vertOverflow="overflow" horzOverflow="overflow" vert="horz" wrap="square" lIns="91420" tIns="91420" rIns="91420" bIns="91420" numCol="1" spcCol="38100" rtlCol="0" anchor="ctr">
                <a:noAutofit/>
              </a:bodyPr>
              <a:lstStyle/>
              <a:p>
                <a:pPr defTabSz="825376">
                  <a:defRPr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PingFang HK Regular"/>
                  </a:rPr>
                  <a:t>Incorporating </a:t>
                </a:r>
              </a:p>
              <a:p>
                <a:pPr defTabSz="825376">
                  <a:defRPr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PingFang HK Regular"/>
                  </a:rPr>
                  <a:t>multi-relationship</a:t>
                </a:r>
              </a:p>
            </p:txBody>
          </p:sp>
          <p:sp>
            <p:nvSpPr>
              <p:cNvPr id="88" name="圆角矩形 87">
                <a:extLst>
                  <a:ext uri="{FF2B5EF4-FFF2-40B4-BE49-F238E27FC236}">
                    <a16:creationId xmlns:a16="http://schemas.microsoft.com/office/drawing/2014/main" id="{22FE5298-1082-AC4F-A045-01C9122665EE}"/>
                  </a:ext>
                </a:extLst>
              </p:cNvPr>
              <p:cNvSpPr/>
              <p:nvPr/>
            </p:nvSpPr>
            <p:spPr>
              <a:xfrm>
                <a:off x="11678212" y="3053990"/>
                <a:ext cx="8892448" cy="2308194"/>
              </a:xfrm>
              <a:prstGeom prst="roundRect">
                <a:avLst>
                  <a:gd name="adj" fmla="val 4185"/>
                </a:avLst>
              </a:prstGeom>
              <a:noFill/>
              <a:ln w="12700" cap="flat" cmpd="sng" algn="ctr">
                <a:solidFill>
                  <a:srgbClr val="00DEFF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228600">
                  <a:defRPr/>
                </a:pPr>
                <a:endParaRPr kumimoji="1" lang="zh-CN" altLang="en-US" sz="80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PingFang SC Regular"/>
                </a:endParaRPr>
              </a:p>
            </p:txBody>
          </p:sp>
        </p:grpSp>
        <p:grpSp>
          <p:nvGrpSpPr>
            <p:cNvPr id="28" name="组合 11">
              <a:extLst>
                <a:ext uri="{FF2B5EF4-FFF2-40B4-BE49-F238E27FC236}">
                  <a16:creationId xmlns:a16="http://schemas.microsoft.com/office/drawing/2014/main" id="{E1E13924-E6D3-D34E-9870-40EC0CF22261}"/>
                </a:ext>
              </a:extLst>
            </p:cNvPr>
            <p:cNvGrpSpPr/>
            <p:nvPr/>
          </p:nvGrpSpPr>
          <p:grpSpPr>
            <a:xfrm>
              <a:off x="11661809" y="6531755"/>
              <a:ext cx="8892448" cy="2308194"/>
              <a:chOff x="11661809" y="6531755"/>
              <a:chExt cx="8892448" cy="2308194"/>
            </a:xfrm>
          </p:grpSpPr>
          <p:grpSp>
            <p:nvGrpSpPr>
              <p:cNvPr id="73" name="组合 4">
                <a:extLst>
                  <a:ext uri="{FF2B5EF4-FFF2-40B4-BE49-F238E27FC236}">
                    <a16:creationId xmlns:a16="http://schemas.microsoft.com/office/drawing/2014/main" id="{895BA17F-5326-2442-B59A-1F7B7E963070}"/>
                  </a:ext>
                </a:extLst>
              </p:cNvPr>
              <p:cNvGrpSpPr/>
              <p:nvPr/>
            </p:nvGrpSpPr>
            <p:grpSpPr>
              <a:xfrm>
                <a:off x="16202857" y="6813688"/>
                <a:ext cx="3690946" cy="1554272"/>
                <a:chOff x="18271984" y="7228156"/>
                <a:chExt cx="3690946" cy="1554272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20277748" y="7228156"/>
                  <a:ext cx="1685182" cy="861694"/>
                </a:xfrm>
                <a:prstGeom prst="rect">
                  <a:avLst/>
                </a:prstGeom>
                <a:noFill/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txBody>
                <a:bodyPr rot="0" spcFirstLastPara="1" vertOverflow="overflow" horzOverflow="overflow" vert="horz" wrap="square" lIns="91420" tIns="91420" rIns="91420" bIns="91420" numCol="1" spcCol="38100" rtlCol="0" anchor="ctr">
                  <a:spAutoFit/>
                </a:bodyPr>
                <a:lstStyle/>
                <a:p>
                  <a:pPr algn="ctr" defTabSz="825376">
                    <a:defRPr/>
                  </a:pPr>
                  <a:r>
                    <a:rPr lang="en-US" altLang="zh-CN" sz="1600" dirty="0">
                      <a:solidFill>
                        <a:srgbClr val="FFFFFF"/>
                      </a:solidFill>
                      <a:latin typeface="Calibri" panose="020F0502020204030204"/>
                      <a:ea typeface="Calibri" charset="0"/>
                      <a:cs typeface="Calibri" charset="0"/>
                      <a:sym typeface="PingFang HK Regular"/>
                    </a:rPr>
                    <a:t>RNN</a:t>
                  </a:r>
                  <a:endParaRPr lang="zh-CN" altLang="en-US" sz="1600" dirty="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PingFang HK Regular"/>
                  </a:endParaRPr>
                </a:p>
              </p:txBody>
            </p:sp>
            <p:sp>
              <p:nvSpPr>
                <p:cNvPr id="77" name="环形箭头 76"/>
                <p:cNvSpPr/>
                <p:nvPr/>
              </p:nvSpPr>
              <p:spPr>
                <a:xfrm rot="3385152" flipV="1">
                  <a:off x="20791846" y="7855275"/>
                  <a:ext cx="787849" cy="892450"/>
                </a:xfrm>
                <a:prstGeom prst="circularArrow">
                  <a:avLst>
                    <a:gd name="adj1" fmla="val 0"/>
                    <a:gd name="adj2" fmla="val 1142319"/>
                    <a:gd name="adj3" fmla="val 5670176"/>
                    <a:gd name="adj4" fmla="val 10800000"/>
                    <a:gd name="adj5" fmla="val 9095"/>
                  </a:avLst>
                </a:prstGeom>
                <a:solidFill>
                  <a:srgbClr val="53585F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0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cxnSp>
              <p:nvCxnSpPr>
                <p:cNvPr id="78" name="直线连接符 322"/>
                <p:cNvCxnSpPr/>
                <p:nvPr/>
              </p:nvCxnSpPr>
              <p:spPr>
                <a:xfrm flipV="1">
                  <a:off x="18743184" y="7659004"/>
                  <a:ext cx="1534562" cy="443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53585F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79" name="加号 78"/>
                <p:cNvSpPr/>
                <p:nvPr/>
              </p:nvSpPr>
              <p:spPr>
                <a:xfrm rot="2737586">
                  <a:off x="19409497" y="7445976"/>
                  <a:ext cx="385273" cy="446463"/>
                </a:xfrm>
                <a:prstGeom prst="mathPlus">
                  <a:avLst>
                    <a:gd name="adj1" fmla="val 5997"/>
                  </a:avLst>
                </a:prstGeom>
                <a:solidFill>
                  <a:srgbClr val="53585F">
                    <a:lumMod val="50000"/>
                  </a:srgbClr>
                </a:solidFill>
                <a:ln w="635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0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80" name="椭圆 79"/>
                <p:cNvSpPr/>
                <p:nvPr/>
              </p:nvSpPr>
              <p:spPr>
                <a:xfrm>
                  <a:off x="18271984" y="7465488"/>
                  <a:ext cx="471201" cy="395904"/>
                </a:xfrm>
                <a:prstGeom prst="ellipse">
                  <a:avLst/>
                </a:prstGeom>
                <a:solidFill>
                  <a:srgbClr val="FFFF00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0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>
                  <a:off x="19366507" y="8386524"/>
                  <a:ext cx="471201" cy="3959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C82506">
                        <a:lumMod val="0"/>
                        <a:lumOff val="100000"/>
                      </a:srgbClr>
                    </a:gs>
                    <a:gs pos="35000">
                      <a:srgbClr val="C82506">
                        <a:lumMod val="0"/>
                        <a:lumOff val="100000"/>
                      </a:srgbClr>
                    </a:gs>
                    <a:gs pos="100000">
                      <a:srgbClr val="C82506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0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cxnSp>
              <p:nvCxnSpPr>
                <p:cNvPr id="82" name="肘形连接符 81"/>
                <p:cNvCxnSpPr/>
                <p:nvPr/>
              </p:nvCxnSpPr>
              <p:spPr>
                <a:xfrm rot="16200000" flipH="1">
                  <a:off x="18575507" y="7793472"/>
                  <a:ext cx="723083" cy="858922"/>
                </a:xfrm>
                <a:prstGeom prst="bentConnector2">
                  <a:avLst/>
                </a:prstGeom>
                <a:noFill/>
                <a:ln w="12700" cap="flat">
                  <a:solidFill>
                    <a:srgbClr val="53585F"/>
                  </a:solidFill>
                  <a:prstDash val="solid"/>
                  <a:miter lim="800000"/>
                  <a:tailEnd type="triangle" w="lg" len="lg"/>
                </a:ln>
                <a:effectLst/>
                <a:sp3d/>
              </p:spPr>
            </p:cxnSp>
            <p:cxnSp>
              <p:nvCxnSpPr>
                <p:cNvPr id="83" name="直线连接符 327"/>
                <p:cNvCxnSpPr/>
                <p:nvPr/>
              </p:nvCxnSpPr>
              <p:spPr>
                <a:xfrm flipH="1">
                  <a:off x="19602110" y="7630210"/>
                  <a:ext cx="12495" cy="75631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</p:grpSp>
          <p:sp>
            <p:nvSpPr>
              <p:cNvPr id="74" name="矩形 73"/>
              <p:cNvSpPr/>
              <p:nvPr/>
            </p:nvSpPr>
            <p:spPr>
              <a:xfrm>
                <a:off x="11721956" y="6988702"/>
                <a:ext cx="3957729" cy="1367911"/>
              </a:xfrm>
              <a:prstGeom prst="rect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  <p:txBody>
              <a:bodyPr rot="0" spcFirstLastPara="1" vertOverflow="overflow" horzOverflow="overflow" vert="horz" wrap="square" lIns="91420" tIns="91420" rIns="91420" bIns="91420" numCol="1" spcCol="38100" rtlCol="0" anchor="ctr">
                <a:noAutofit/>
              </a:bodyPr>
              <a:lstStyle/>
              <a:p>
                <a:pPr algn="r" defTabSz="825376">
                  <a:defRPr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PingFang HK Regular"/>
                  </a:rPr>
                  <a:t>Contextual-gated </a:t>
                </a:r>
              </a:p>
              <a:p>
                <a:pPr algn="r" defTabSz="825376">
                  <a:defRPr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PingFang HK Regular"/>
                  </a:rPr>
                  <a:t>temporal modeling</a:t>
                </a:r>
              </a:p>
            </p:txBody>
          </p:sp>
          <p:sp>
            <p:nvSpPr>
              <p:cNvPr id="75" name="圆角矩形 74">
                <a:extLst>
                  <a:ext uri="{FF2B5EF4-FFF2-40B4-BE49-F238E27FC236}">
                    <a16:creationId xmlns:a16="http://schemas.microsoft.com/office/drawing/2014/main" id="{95FC98AC-C27D-DE40-B70D-F1CDCC43D1E7}"/>
                  </a:ext>
                </a:extLst>
              </p:cNvPr>
              <p:cNvSpPr/>
              <p:nvPr/>
            </p:nvSpPr>
            <p:spPr>
              <a:xfrm>
                <a:off x="11661809" y="6531755"/>
                <a:ext cx="8892448" cy="2308194"/>
              </a:xfrm>
              <a:prstGeom prst="roundRect">
                <a:avLst>
                  <a:gd name="adj" fmla="val 4185"/>
                </a:avLst>
              </a:prstGeom>
              <a:noFill/>
              <a:ln w="12700" cap="flat" cmpd="sng" algn="ctr">
                <a:solidFill>
                  <a:srgbClr val="00DEFF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228600">
                  <a:defRPr/>
                </a:pPr>
                <a:endParaRPr kumimoji="1" lang="zh-CN" altLang="en-US" sz="80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PingFang SC Regular"/>
                </a:endParaRPr>
              </a:p>
            </p:txBody>
          </p:sp>
        </p:grpSp>
        <p:grpSp>
          <p:nvGrpSpPr>
            <p:cNvPr id="29" name="组合 13">
              <a:extLst>
                <a:ext uri="{FF2B5EF4-FFF2-40B4-BE49-F238E27FC236}">
                  <a16:creationId xmlns:a16="http://schemas.microsoft.com/office/drawing/2014/main" id="{D37201E0-877C-F841-97A5-062B32C3C6DB}"/>
                </a:ext>
              </a:extLst>
            </p:cNvPr>
            <p:cNvGrpSpPr/>
            <p:nvPr/>
          </p:nvGrpSpPr>
          <p:grpSpPr>
            <a:xfrm>
              <a:off x="11678212" y="9865681"/>
              <a:ext cx="9514766" cy="2308194"/>
              <a:chOff x="11678212" y="9865681"/>
              <a:chExt cx="9514766" cy="2308194"/>
            </a:xfrm>
          </p:grpSpPr>
          <p:grpSp>
            <p:nvGrpSpPr>
              <p:cNvPr id="37" name="组 337"/>
              <p:cNvGrpSpPr/>
              <p:nvPr/>
            </p:nvGrpSpPr>
            <p:grpSpPr>
              <a:xfrm>
                <a:off x="12637141" y="10148892"/>
                <a:ext cx="2939609" cy="1649105"/>
                <a:chOff x="13752676" y="9896330"/>
                <a:chExt cx="2543030" cy="1651378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14915009" y="10442241"/>
                  <a:ext cx="191068" cy="191068"/>
                </a:xfrm>
                <a:prstGeom prst="ellipse">
                  <a:avLst/>
                </a:prstGeom>
                <a:solidFill>
                  <a:srgbClr val="53585F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14364549" y="10087398"/>
                  <a:ext cx="191068" cy="191068"/>
                </a:xfrm>
                <a:prstGeom prst="ellipse">
                  <a:avLst/>
                </a:prstGeom>
                <a:solidFill>
                  <a:srgbClr val="FF0000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13752676" y="10414948"/>
                  <a:ext cx="191068" cy="191068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15051485" y="9896330"/>
                  <a:ext cx="191068" cy="191068"/>
                </a:xfrm>
                <a:prstGeom prst="ellipse">
                  <a:avLst/>
                </a:prstGeom>
                <a:solidFill>
                  <a:srgbClr val="FFD87C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14200775" y="11138278"/>
                  <a:ext cx="191068" cy="191068"/>
                </a:xfrm>
                <a:prstGeom prst="ellipse">
                  <a:avLst/>
                </a:prstGeom>
                <a:solidFill>
                  <a:srgbClr val="FF0000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14269015" y="10660605"/>
                  <a:ext cx="191068" cy="191068"/>
                </a:xfrm>
                <a:prstGeom prst="ellipse">
                  <a:avLst/>
                </a:prstGeom>
                <a:solidFill>
                  <a:srgbClr val="FFD87C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13820914" y="11356640"/>
                  <a:ext cx="191068" cy="191068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14842220" y="10860773"/>
                  <a:ext cx="191068" cy="191068"/>
                </a:xfrm>
                <a:prstGeom prst="ellipse">
                  <a:avLst/>
                </a:prstGeom>
                <a:solidFill>
                  <a:srgbClr val="FFD87C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14723941" y="11245185"/>
                  <a:ext cx="191068" cy="191068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5520960" y="10151089"/>
                  <a:ext cx="191068" cy="191068"/>
                </a:xfrm>
                <a:prstGeom prst="ellipse">
                  <a:avLst/>
                </a:prstGeom>
                <a:solidFill>
                  <a:srgbClr val="FFD87C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5399029" y="11156989"/>
                  <a:ext cx="191068" cy="191068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15508211" y="10683863"/>
                  <a:ext cx="191068" cy="191068"/>
                </a:xfrm>
                <a:prstGeom prst="ellipse">
                  <a:avLst/>
                </a:prstGeom>
                <a:solidFill>
                  <a:srgbClr val="FF0000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16104638" y="10442241"/>
                  <a:ext cx="191068" cy="191068"/>
                </a:xfrm>
                <a:prstGeom prst="ellipse">
                  <a:avLst/>
                </a:prstGeom>
                <a:solidFill>
                  <a:srgbClr val="FF0000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15874904" y="10897168"/>
                  <a:ext cx="191068" cy="191068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25376">
                    <a:defRPr/>
                  </a:pPr>
                  <a:endParaRPr kumimoji="1" lang="zh-CN" altLang="en-US" sz="140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endParaRPr>
                </a:p>
              </p:txBody>
            </p:sp>
            <p:cxnSp>
              <p:nvCxnSpPr>
                <p:cNvPr id="54" name="直线连接符 352"/>
                <p:cNvCxnSpPr/>
                <p:nvPr/>
              </p:nvCxnSpPr>
              <p:spPr>
                <a:xfrm flipV="1">
                  <a:off x="13943744" y="10250485"/>
                  <a:ext cx="448786" cy="25999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55" name="直线连接符 353"/>
                <p:cNvCxnSpPr/>
                <p:nvPr/>
              </p:nvCxnSpPr>
              <p:spPr>
                <a:xfrm flipV="1">
                  <a:off x="14555617" y="9991864"/>
                  <a:ext cx="495868" cy="19106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56" name="直线连接符 354"/>
                <p:cNvCxnSpPr/>
                <p:nvPr/>
              </p:nvCxnSpPr>
              <p:spPr>
                <a:xfrm flipV="1">
                  <a:off x="15010543" y="10087398"/>
                  <a:ext cx="136476" cy="354843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57" name="直线连接符 355"/>
                <p:cNvCxnSpPr/>
                <p:nvPr/>
              </p:nvCxnSpPr>
              <p:spPr>
                <a:xfrm flipV="1">
                  <a:off x="14460083" y="10537775"/>
                  <a:ext cx="454926" cy="21836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58" name="直线连接符 356"/>
                <p:cNvCxnSpPr/>
                <p:nvPr/>
              </p:nvCxnSpPr>
              <p:spPr>
                <a:xfrm flipV="1">
                  <a:off x="14364549" y="10278466"/>
                  <a:ext cx="95534" cy="38213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59" name="直线连接符 357"/>
                <p:cNvCxnSpPr/>
                <p:nvPr/>
              </p:nvCxnSpPr>
              <p:spPr>
                <a:xfrm>
                  <a:off x="13848210" y="10606016"/>
                  <a:ext cx="68238" cy="75062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60" name="直线连接符 358"/>
                <p:cNvCxnSpPr/>
                <p:nvPr/>
              </p:nvCxnSpPr>
              <p:spPr>
                <a:xfrm flipV="1">
                  <a:off x="14011982" y="11408272"/>
                  <a:ext cx="739940" cy="4390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61" name="直线连接符 359"/>
                <p:cNvCxnSpPr/>
                <p:nvPr/>
              </p:nvCxnSpPr>
              <p:spPr>
                <a:xfrm flipH="1">
                  <a:off x="14296309" y="10851673"/>
                  <a:ext cx="68240" cy="28660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62" name="直线连接符 360"/>
                <p:cNvCxnSpPr/>
                <p:nvPr/>
              </p:nvCxnSpPr>
              <p:spPr>
                <a:xfrm>
                  <a:off x="14391843" y="11233812"/>
                  <a:ext cx="332098" cy="10690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63" name="直线连接符 361"/>
                <p:cNvCxnSpPr/>
                <p:nvPr/>
              </p:nvCxnSpPr>
              <p:spPr>
                <a:xfrm flipV="1">
                  <a:off x="14937754" y="10633309"/>
                  <a:ext cx="72789" cy="22746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64" name="直线连接符 362"/>
                <p:cNvCxnSpPr/>
                <p:nvPr/>
              </p:nvCxnSpPr>
              <p:spPr>
                <a:xfrm flipV="1">
                  <a:off x="15106077" y="10246623"/>
                  <a:ext cx="414883" cy="291152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65" name="直线连接符 363"/>
                <p:cNvCxnSpPr/>
                <p:nvPr/>
              </p:nvCxnSpPr>
              <p:spPr>
                <a:xfrm flipV="1">
                  <a:off x="15005307" y="10342157"/>
                  <a:ext cx="611187" cy="5465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66" name="直线连接符 364"/>
                <p:cNvCxnSpPr/>
                <p:nvPr/>
              </p:nvCxnSpPr>
              <p:spPr>
                <a:xfrm flipV="1">
                  <a:off x="15033288" y="10779397"/>
                  <a:ext cx="474923" cy="1769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67" name="直线连接符 365"/>
                <p:cNvCxnSpPr/>
                <p:nvPr/>
              </p:nvCxnSpPr>
              <p:spPr>
                <a:xfrm flipV="1">
                  <a:off x="15494563" y="10874931"/>
                  <a:ext cx="109182" cy="28205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68" name="直线连接符 366"/>
                <p:cNvCxnSpPr/>
                <p:nvPr/>
              </p:nvCxnSpPr>
              <p:spPr>
                <a:xfrm>
                  <a:off x="15684047" y="10314176"/>
                  <a:ext cx="448572" cy="15604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3585F"/>
                  </a:solidFill>
                  <a:prstDash val="solid"/>
                </a:ln>
                <a:effectLst/>
              </p:spPr>
            </p:cxnSp>
            <p:cxnSp>
              <p:nvCxnSpPr>
                <p:cNvPr id="69" name="直线连接符 367"/>
                <p:cNvCxnSpPr/>
                <p:nvPr/>
              </p:nvCxnSpPr>
              <p:spPr>
                <a:xfrm flipV="1">
                  <a:off x="15699279" y="10605328"/>
                  <a:ext cx="433340" cy="17406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70" name="直线连接符 368"/>
                <p:cNvCxnSpPr/>
                <p:nvPr/>
              </p:nvCxnSpPr>
              <p:spPr>
                <a:xfrm flipV="1">
                  <a:off x="15590097" y="11060255"/>
                  <a:ext cx="312788" cy="19226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71" name="直线连接符 369"/>
                <p:cNvCxnSpPr/>
                <p:nvPr/>
              </p:nvCxnSpPr>
              <p:spPr>
                <a:xfrm flipV="1">
                  <a:off x="14915009" y="11252523"/>
                  <a:ext cx="484020" cy="8819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72" name="直线连接符 370"/>
                <p:cNvCxnSpPr/>
                <p:nvPr/>
              </p:nvCxnSpPr>
              <p:spPr>
                <a:xfrm flipV="1">
                  <a:off x="16037991" y="10633309"/>
                  <a:ext cx="162181" cy="29184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</p:grpSp>
          <p:sp>
            <p:nvSpPr>
              <p:cNvPr id="38" name="矩形 37"/>
              <p:cNvSpPr/>
              <p:nvPr/>
            </p:nvSpPr>
            <p:spPr>
              <a:xfrm>
                <a:off x="16347759" y="10379523"/>
                <a:ext cx="4845219" cy="1255988"/>
              </a:xfrm>
              <a:prstGeom prst="rect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  <p:txBody>
              <a:bodyPr rot="0" spcFirstLastPara="1" vertOverflow="overflow" horzOverflow="overflow" vert="horz" wrap="square" lIns="91420" tIns="91420" rIns="91420" bIns="91420" numCol="1" spcCol="38100" rtlCol="0" anchor="ctr">
                <a:noAutofit/>
              </a:bodyPr>
              <a:lstStyle/>
              <a:p>
                <a:pPr defTabSz="825376">
                  <a:defRPr/>
                </a:pPr>
                <a:r>
                  <a:rPr lang="en-US" altLang="zh-CN" sz="1400" dirty="0" err="1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PingFang HK Regular"/>
                  </a:rPr>
                  <a:t>Non-euclidean</a:t>
                </a:r>
                <a:endParaRPr lang="en-US" altLang="zh-CN" sz="1400" dirty="0">
                  <a:solidFill>
                    <a:srgbClr val="FFFFFF"/>
                  </a:solidFill>
                  <a:latin typeface="Calibri" panose="020F0502020204030204"/>
                  <a:ea typeface="Calibri" charset="0"/>
                  <a:cs typeface="Calibri" charset="0"/>
                  <a:sym typeface="PingFang HK Regular"/>
                </a:endParaRPr>
              </a:p>
              <a:p>
                <a:pPr defTabSz="825376">
                  <a:defRPr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PingFang HK Regular"/>
                  </a:rPr>
                  <a:t>spatial modeling</a:t>
                </a:r>
              </a:p>
            </p:txBody>
          </p:sp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FB1890EE-35F6-614F-A459-A1D054E059DC}"/>
                  </a:ext>
                </a:extLst>
              </p:cNvPr>
              <p:cNvSpPr/>
              <p:nvPr/>
            </p:nvSpPr>
            <p:spPr>
              <a:xfrm>
                <a:off x="11678212" y="9865681"/>
                <a:ext cx="8892448" cy="2308194"/>
              </a:xfrm>
              <a:prstGeom prst="roundRect">
                <a:avLst>
                  <a:gd name="adj" fmla="val 4185"/>
                </a:avLst>
              </a:prstGeom>
              <a:noFill/>
              <a:ln w="12700" cap="flat" cmpd="sng" algn="ctr">
                <a:solidFill>
                  <a:srgbClr val="00DEFF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228600">
                  <a:defRPr/>
                </a:pPr>
                <a:endParaRPr kumimoji="1" lang="zh-CN" altLang="en-US" sz="80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PingFang SC Regular"/>
                </a:endParaRPr>
              </a:p>
            </p:txBody>
          </p:sp>
        </p:grpSp>
        <p:grpSp>
          <p:nvGrpSpPr>
            <p:cNvPr id="30" name="组合 10">
              <a:extLst>
                <a:ext uri="{FF2B5EF4-FFF2-40B4-BE49-F238E27FC236}">
                  <a16:creationId xmlns:a16="http://schemas.microsoft.com/office/drawing/2014/main" id="{E20EC68C-AF58-2641-941A-9B6E8847B95F}"/>
                </a:ext>
              </a:extLst>
            </p:cNvPr>
            <p:cNvGrpSpPr/>
            <p:nvPr/>
          </p:nvGrpSpPr>
          <p:grpSpPr>
            <a:xfrm>
              <a:off x="16428139" y="5605242"/>
              <a:ext cx="4175728" cy="829618"/>
              <a:chOff x="16428139" y="5605242"/>
              <a:chExt cx="4175728" cy="829618"/>
            </a:xfrm>
          </p:grpSpPr>
          <p:sp>
            <p:nvSpPr>
              <p:cNvPr id="35" name="圆角矩形 34">
                <a:extLst>
                  <a:ext uri="{FF2B5EF4-FFF2-40B4-BE49-F238E27FC236}">
                    <a16:creationId xmlns:a16="http://schemas.microsoft.com/office/drawing/2014/main" id="{CFA47E7F-982F-AD43-8DCD-5255195C30BF}"/>
                  </a:ext>
                </a:extLst>
              </p:cNvPr>
              <p:cNvSpPr/>
              <p:nvPr/>
            </p:nvSpPr>
            <p:spPr>
              <a:xfrm>
                <a:off x="16531591" y="5690496"/>
                <a:ext cx="4017664" cy="694631"/>
              </a:xfrm>
              <a:prstGeom prst="roundRect">
                <a:avLst/>
              </a:prstGeom>
              <a:solidFill>
                <a:srgbClr val="1D49A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228600">
                  <a:defRPr/>
                </a:pPr>
                <a:endParaRPr kumimoji="1" lang="zh-CN" altLang="en-US" sz="800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PingFang SC Regular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16428139" y="5605242"/>
                <a:ext cx="4175728" cy="829618"/>
              </a:xfrm>
              <a:prstGeom prst="round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25376">
                  <a:defRPr/>
                </a:pPr>
                <a:r>
                  <a:rPr kumimoji="1" lang="en-US" altLang="zh-CN" sz="1600" dirty="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Temporal: CGRNN</a:t>
                </a:r>
                <a:endParaRPr kumimoji="1" lang="zh-CN" altLang="en-US" sz="1600" dirty="0">
                  <a:solidFill>
                    <a:srgbClr val="FFFFFF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endParaRPr>
              </a:p>
            </p:txBody>
          </p:sp>
        </p:grpSp>
        <p:grpSp>
          <p:nvGrpSpPr>
            <p:cNvPr id="31" name="组合 12">
              <a:extLst>
                <a:ext uri="{FF2B5EF4-FFF2-40B4-BE49-F238E27FC236}">
                  <a16:creationId xmlns:a16="http://schemas.microsoft.com/office/drawing/2014/main" id="{B9C16CF0-06D2-A949-8CAA-39C25EED1015}"/>
                </a:ext>
              </a:extLst>
            </p:cNvPr>
            <p:cNvGrpSpPr/>
            <p:nvPr/>
          </p:nvGrpSpPr>
          <p:grpSpPr>
            <a:xfrm>
              <a:off x="11683887" y="8976703"/>
              <a:ext cx="4017664" cy="828056"/>
              <a:chOff x="11683887" y="8976703"/>
              <a:chExt cx="4017664" cy="828056"/>
            </a:xfrm>
          </p:grpSpPr>
          <p:sp>
            <p:nvSpPr>
              <p:cNvPr id="33" name="圆角矩形 32">
                <a:extLst>
                  <a:ext uri="{FF2B5EF4-FFF2-40B4-BE49-F238E27FC236}">
                    <a16:creationId xmlns:a16="http://schemas.microsoft.com/office/drawing/2014/main" id="{00FE15F0-EF3B-2443-A241-759EBA91929D}"/>
                  </a:ext>
                </a:extLst>
              </p:cNvPr>
              <p:cNvSpPr/>
              <p:nvPr/>
            </p:nvSpPr>
            <p:spPr>
              <a:xfrm>
                <a:off x="11683887" y="9028371"/>
                <a:ext cx="4017664" cy="694631"/>
              </a:xfrm>
              <a:prstGeom prst="roundRect">
                <a:avLst/>
              </a:prstGeom>
              <a:solidFill>
                <a:srgbClr val="1D49A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228600">
                  <a:defRPr/>
                </a:pPr>
                <a:endParaRPr kumimoji="1" lang="zh-CN" altLang="en-US" sz="800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PingFang SC Regular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11980582" y="8976703"/>
                <a:ext cx="3286694" cy="828056"/>
              </a:xfrm>
              <a:prstGeom prst="round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25376">
                  <a:defRPr/>
                </a:pPr>
                <a:r>
                  <a:rPr kumimoji="1" lang="en-US" altLang="zh-CN" sz="1600" dirty="0" err="1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Spatio</a:t>
                </a:r>
                <a:r>
                  <a:rPr kumimoji="1" lang="en-US" altLang="zh-CN" sz="1600" dirty="0">
                    <a:solidFill>
                      <a:srgbClr val="FFFFFF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-MGCN</a:t>
                </a:r>
                <a:endParaRPr kumimoji="1" lang="zh-CN" altLang="en-US" sz="1600" dirty="0">
                  <a:solidFill>
                    <a:srgbClr val="FFFFFF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endParaRPr>
              </a:p>
            </p:txBody>
          </p:sp>
        </p:grpSp>
        <p:cxnSp>
          <p:nvCxnSpPr>
            <p:cNvPr id="32" name="直线连接符 328">
              <a:extLst>
                <a:ext uri="{FF2B5EF4-FFF2-40B4-BE49-F238E27FC236}">
                  <a16:creationId xmlns:a16="http://schemas.microsoft.com/office/drawing/2014/main" id="{DF51A565-ABEB-3B46-8DBE-6549EDE56DA4}"/>
                </a:ext>
              </a:extLst>
            </p:cNvPr>
            <p:cNvCxnSpPr>
              <a:cxnSpLocks/>
            </p:cNvCxnSpPr>
            <p:nvPr/>
          </p:nvCxnSpPr>
          <p:spPr>
            <a:xfrm>
              <a:off x="17624706" y="9060777"/>
              <a:ext cx="0" cy="465278"/>
            </a:xfrm>
            <a:prstGeom prst="line">
              <a:avLst/>
            </a:prstGeom>
            <a:noFill/>
            <a:ln w="57150" cap="flat" cmpd="sng" algn="ctr">
              <a:solidFill>
                <a:srgbClr val="2773FF"/>
              </a:solidFill>
              <a:prstDash val="solid"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2450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>
            <a:extLst>
              <a:ext uri="{FF2B5EF4-FFF2-40B4-BE49-F238E27FC236}">
                <a16:creationId xmlns:a16="http://schemas.microsoft.com/office/drawing/2014/main" id="{674868B7-7E01-4766-8DCE-03B74B41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-20000" contrast="-40000"/>
          </a:blip>
          <a:stretch>
            <a:fillRect/>
          </a:stretch>
        </p:blipFill>
        <p:spPr>
          <a:xfrm>
            <a:off x="574041" y="6540812"/>
            <a:ext cx="513980" cy="157580"/>
          </a:xfrm>
          <a:prstGeom prst="rect">
            <a:avLst/>
          </a:prstGeom>
        </p:spPr>
      </p:pic>
      <p:sp>
        <p:nvSpPr>
          <p:cNvPr id="87" name="标题 1">
            <a:extLst>
              <a:ext uri="{FF2B5EF4-FFF2-40B4-BE49-F238E27FC236}">
                <a16:creationId xmlns:a16="http://schemas.microsoft.com/office/drawing/2014/main" id="{70451643-56A0-4A0B-B0AC-BC1D8F5EEFB8}"/>
              </a:ext>
            </a:extLst>
          </p:cNvPr>
          <p:cNvSpPr txBox="1">
            <a:spLocks/>
          </p:cNvSpPr>
          <p:nvPr/>
        </p:nvSpPr>
        <p:spPr>
          <a:xfrm>
            <a:off x="4297277" y="426721"/>
            <a:ext cx="3597460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Formulation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E068956-24FE-4397-87CD-E65CDB3D1C71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7B288DF-EE68-4BD7-ABD8-C02B8DEE0D0F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E3266D09-B17A-46E9-BAAD-56B73A4C6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4E3E42FD-FDC4-4452-8D15-39DA9483D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5EA723A-E8D9-4C4A-93A7-5298D1849F2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74331405-F963-4B19-BC7D-E4E6C9E9F933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AA1736E-6D1A-48CB-97CC-4060E4A1D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D338C7B6-895D-429F-A9DB-1336C4F62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1186BD1A-A6C0-447A-892C-4F22DA83487D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7E82430D-7BD9-476D-85B0-AA8360E563BF}"/>
              </a:ext>
            </a:extLst>
          </p:cNvPr>
          <p:cNvCxnSpPr>
            <a:cxnSpLocks/>
          </p:cNvCxnSpPr>
          <p:nvPr/>
        </p:nvCxnSpPr>
        <p:spPr>
          <a:xfrm>
            <a:off x="550863" y="6462337"/>
            <a:ext cx="11125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3E4C057D-2A62-4EE3-8D7F-49B85CA4F2EE}"/>
              </a:ext>
            </a:extLst>
          </p:cNvPr>
          <p:cNvSpPr/>
          <p:nvPr/>
        </p:nvSpPr>
        <p:spPr>
          <a:xfrm>
            <a:off x="8956037" y="6457895"/>
            <a:ext cx="2853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600">
              <a:spcBef>
                <a:spcPts val="300"/>
              </a:spcBef>
            </a:pP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Calibri" charset="0"/>
              </a:rPr>
              <a:t>MORE THAN JOURNEY     didiglobal.com</a:t>
            </a: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13EEDED-CE0E-447A-887B-E1E9151037C0}"/>
              </a:ext>
            </a:extLst>
          </p:cNvPr>
          <p:cNvCxnSpPr>
            <a:cxnSpLocks/>
          </p:cNvCxnSpPr>
          <p:nvPr/>
        </p:nvCxnSpPr>
        <p:spPr>
          <a:xfrm>
            <a:off x="10640681" y="6535675"/>
            <a:ext cx="0" cy="119067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52154" y="1244084"/>
                <a:ext cx="5830887" cy="5198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Define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the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relationship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between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region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prstClr val="white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  <a:sym typeface="Helvetica Light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prstClr val="white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  <a:sym typeface="Helvetica Light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prstClr val="white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  <a:sym typeface="Helvetica Light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prstClr val="white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  <a:sym typeface="Helvetica Light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:</a:t>
                </a:r>
              </a:p>
              <a:p>
                <a:endParaRPr lang="en-US" altLang="zh-CN" dirty="0">
                  <a:sym typeface="Helvetica Light"/>
                </a:endParaRP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Neighborhood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𝑁</m:t>
                          </m:r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𝑖𝑗</m:t>
                          </m:r>
                        </m:sub>
                      </m:sSub>
                      <m:r>
                        <a:rPr kumimoji="1" lang="mr-IN" altLang="zh-CN" i="1" smtClean="0">
                          <a:solidFill>
                            <a:prstClr val="white"/>
                          </a:solidFill>
                          <a:latin typeface="Cambria Math" charset="0"/>
                          <a:ea typeface="Calibri" charset="0"/>
                          <a:cs typeface="Calibri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mr-IN" altLang="zh-CN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mr-IN" altLang="zh-CN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1</m:t>
                              </m:r>
                              <m:r>
                                <a:rPr kumimoji="1" lang="mr-IN" altLang="zh-CN" i="1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kumimoji="1" lang="zh-CN" altLang="en-US" b="0" i="0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b="0" i="0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b="0" i="0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zh-CN" altLang="en-US" b="0" i="1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b="0" i="0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b="0" i="0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b="0" i="0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adjacent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0,</m:t>
                              </m:r>
                              <m:r>
                                <a:rPr kumimoji="1" lang="zh-CN" altLang="en-US" b="0" i="1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b="0" i="0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otherwise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b="0" i="0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endParaRPr>
              </a:p>
              <a:p>
                <a:pPr marL="342900" indent="-342900">
                  <a:buAutoNum type="arabicPeriod"/>
                </a:pPr>
                <a:endParaRPr kumimoji="1" lang="en-US" altLang="zh-CN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endParaRP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POI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Similarity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𝑆</m:t>
                          </m:r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prstClr val="white"/>
                          </a:solidFill>
                          <a:latin typeface="Cambria Math" charset="0"/>
                          <a:ea typeface="Calibri" charset="0"/>
                          <a:cs typeface="Calibri" charset="0"/>
                          <a:sym typeface="Helvetica Light"/>
                        </a:rPr>
                        <m:t>=</m:t>
                      </m:r>
                      <m:r>
                        <a:rPr kumimoji="1" lang="zh-CN" altLang="en-US" b="0" i="1" smtClean="0">
                          <a:solidFill>
                            <a:prstClr val="white"/>
                          </a:solidFill>
                          <a:latin typeface="Cambria Math" charset="0"/>
                          <a:ea typeface="Calibri" charset="0"/>
                          <a:cs typeface="Calibri" charset="0"/>
                          <a:sym typeface="Helvetica Light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&lt;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&gt;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Helvetica Light"/>
                            </a:rPr>
                            <m:t>∙</m:t>
                          </m:r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prstClr val="white"/>
                                      </a:solidFill>
                                      <a:latin typeface="Cambria Math" charset="0"/>
                                      <a:ea typeface="Calibri" charset="0"/>
                                      <a:cs typeface="Calibri" charset="0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zh-CN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endParaRPr>
              </a:p>
              <a:p>
                <a:pPr marL="342900" indent="-342900">
                  <a:buAutoNum type="arabicPeriod"/>
                </a:pPr>
                <a:endParaRPr kumimoji="1" lang="en-US" altLang="zh-CN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endParaRP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Road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connectivity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𝐶</m:t>
                          </m:r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prstClr val="white"/>
                          </a:solidFill>
                          <a:latin typeface="Cambria Math" charset="0"/>
                          <a:ea typeface="Calibri" charset="0"/>
                          <a:cs typeface="Calibri" charset="0"/>
                          <a:sym typeface="Helvetica Light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prstClr val="white"/>
                          </a:solidFill>
                          <a:latin typeface="Cambria Math" charset="0"/>
                          <a:ea typeface="Calibri" charset="0"/>
                          <a:cs typeface="Calibri" charset="0"/>
                          <a:sym typeface="Helvetica Light"/>
                        </a:rPr>
                        <m:t>max</m:t>
                      </m:r>
                      <m:r>
                        <a:rPr kumimoji="1" lang="en-US" altLang="zh-CN" b="0" i="1" smtClean="0">
                          <a:solidFill>
                            <a:prstClr val="white"/>
                          </a:solidFill>
                          <a:latin typeface="Cambria Math" charset="0"/>
                          <a:ea typeface="Calibri" charset="0"/>
                          <a:cs typeface="Calibri" charset="0"/>
                          <a:sym typeface="Helvetica Light"/>
                        </a:rPr>
                        <m:t>⁡(0,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𝑐𝑜𝑛𝑛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prstClr val="white"/>
                          </a:solidFill>
                          <a:latin typeface="Cambria Math" charset="0"/>
                          <a:ea typeface="Calibri" charset="0"/>
                          <a:cs typeface="Calibri" charset="0"/>
                          <a:sym typeface="Helvetica Light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𝑁</m:t>
                          </m:r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prstClr val="white"/>
                          </a:solidFill>
                          <a:latin typeface="Cambria Math" charset="0"/>
                          <a:ea typeface="Calibri" charset="0"/>
                          <a:cs typeface="Calibri" charset="0"/>
                          <a:sym typeface="Helvetica Light"/>
                        </a:rPr>
                        <m:t>)</m:t>
                      </m:r>
                    </m:oMath>
                  </m:oMathPara>
                </a14:m>
                <a:endParaRPr kumimoji="1" lang="en-US" altLang="zh-CN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endParaRPr>
              </a:p>
              <a:p>
                <a:pPr marL="342900" indent="-342900">
                  <a:buAutoNum type="arabicPeriod"/>
                </a:pPr>
                <a:endParaRPr kumimoji="1" lang="en-US" altLang="zh-CN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endParaRPr>
              </a:p>
              <a:p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Aggregation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function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of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Graph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Convolution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Network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 </a:t>
                </a:r>
                <a:r>
                  <a:rPr kumimoji="1" lang="en-US" altLang="zh-CN" dirty="0">
                    <a:solidFill>
                      <a:prstClr val="white"/>
                    </a:solidFill>
                    <a:latin typeface="Calibri" panose="020F0502020204030204"/>
                    <a:ea typeface="Calibri" charset="0"/>
                    <a:cs typeface="Calibri" charset="0"/>
                    <a:sym typeface="Helvetica Light"/>
                  </a:rPr>
                  <a:t>(GCN)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𝑙</m:t>
                          </m:r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prstClr val="white"/>
                          </a:solidFill>
                          <a:latin typeface="Cambria Math" charset="0"/>
                          <a:ea typeface="Calibri" charset="0"/>
                          <a:cs typeface="Calibri" charset="0"/>
                          <a:sym typeface="Helvetica Ligh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𝐴</m:t>
                          </m:r>
                          <m:r>
                            <a:rPr kumimoji="1" lang="zh-CN" altLang="en-US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 </m:t>
                          </m:r>
                          <m:r>
                            <a:rPr kumimoji="1" lang="zh-CN" altLang="en-US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Helvetica Light"/>
                            </a:rPr>
                            <m:t>∈ </m:t>
                          </m:r>
                          <m:r>
                            <a:rPr kumimoji="1" lang="zh-CN" altLang="en-US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Helvetica Light"/>
                            </a:rPr>
                            <m:t>𝔸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𝐴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  <a:sym typeface="Helvetica Light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9"/>
                        </m:rPr>
                        <a:rPr kumimoji="1" lang="zh-CN" altLang="en-US" i="1">
                          <a:solidFill>
                            <a:prstClr val="whit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Helvetica Light"/>
                        </a:rPr>
                        <m:t>𝔸</m:t>
                      </m:r>
                      <m:r>
                        <a:rPr kumimoji="1" lang="en-US" altLang="zh-CN" b="0" i="1" smtClean="0">
                          <a:solidFill>
                            <a:prstClr val="whit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Helvetica Light"/>
                        </a:rPr>
                        <m:t>={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prstClr val="white"/>
                          </a:solidFill>
                          <a:latin typeface="Cambria Math" charset="0"/>
                          <a:ea typeface="Calibri" charset="0"/>
                          <a:cs typeface="Calibri" charset="0"/>
                          <a:sym typeface="Helvetica Light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𝑆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prstClr val="white"/>
                          </a:solidFill>
                          <a:latin typeface="Cambria Math" charset="0"/>
                          <a:ea typeface="Calibri" charset="0"/>
                          <a:cs typeface="Calibri" charset="0"/>
                          <a:sym typeface="Helvetica Light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  <a:sym typeface="Helvetica Light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prstClr val="whit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Helvetica Light"/>
                        </a:rPr>
                        <m:t>}</m:t>
                      </m:r>
                    </m:oMath>
                  </m:oMathPara>
                </a14:m>
                <a:endParaRPr kumimoji="1" lang="en-US" altLang="zh-CN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endParaRPr>
              </a:p>
              <a:p>
                <a:endParaRPr kumimoji="1" lang="en-US" altLang="zh-CN" dirty="0">
                  <a:solidFill>
                    <a:prstClr val="white"/>
                  </a:solidFill>
                  <a:latin typeface="Calibri" panose="020F0502020204030204"/>
                  <a:ea typeface="Calibri" charset="0"/>
                  <a:cs typeface="Calibri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54" y="1244084"/>
                <a:ext cx="5830887" cy="5198346"/>
              </a:xfrm>
              <a:prstGeom prst="rect">
                <a:avLst/>
              </a:prstGeom>
              <a:blipFill rotWithShape="0">
                <a:blip r:embed="rId3"/>
                <a:stretch>
                  <a:fillRect l="-941" t="-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271" y="1503674"/>
            <a:ext cx="4089944" cy="2285086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695271" y="4515623"/>
          <a:ext cx="3945410" cy="1773584"/>
        </p:xfrm>
        <a:graphic>
          <a:graphicData uri="http://schemas.openxmlformats.org/drawingml/2006/table">
            <a:tbl>
              <a:tblPr firstRow="1" bandRow="1"/>
              <a:tblGrid>
                <a:gridCol w="197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0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i="0" dirty="0">
                          <a:solidFill>
                            <a:schemeClr val="accent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Removed</a:t>
                      </a:r>
                      <a:r>
                        <a:rPr lang="zh-CN" altLang="en-US" sz="1600" b="0" i="0" dirty="0">
                          <a:solidFill>
                            <a:schemeClr val="accent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0" i="0" dirty="0">
                          <a:solidFill>
                            <a:schemeClr val="accent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component</a:t>
                      </a:r>
                      <a:endParaRPr lang="zh-CN" altLang="en-US" sz="1600" b="0" i="0" dirty="0">
                        <a:solidFill>
                          <a:schemeClr val="accent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rgbClr val="A2A2A2"/>
                      </a:solidFill>
                    </a:lnL>
                    <a:lnR w="12700" cmpd="sng">
                      <a:solidFill>
                        <a:srgbClr val="A2A2A2"/>
                      </a:solidFill>
                    </a:lnR>
                    <a:lnT w="12700" cmpd="sng">
                      <a:solidFill>
                        <a:srgbClr val="A2A2A2"/>
                      </a:solidFill>
                    </a:lnT>
                    <a:lnB w="12700" cmpd="sng">
                      <a:solidFill>
                        <a:srgbClr val="A2A2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i="0" dirty="0">
                          <a:solidFill>
                            <a:schemeClr val="accent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Error</a:t>
                      </a:r>
                      <a:r>
                        <a:rPr lang="zh-CN" altLang="en-US" sz="1600" b="0" i="0" baseline="0" dirty="0">
                          <a:solidFill>
                            <a:schemeClr val="accent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0" i="0" baseline="0" dirty="0">
                          <a:solidFill>
                            <a:schemeClr val="accent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(RMSE)</a:t>
                      </a:r>
                      <a:endParaRPr lang="zh-CN" altLang="en-US" sz="1600" b="0" i="0" dirty="0">
                        <a:solidFill>
                          <a:schemeClr val="accent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rgbClr val="A2A2A2"/>
                      </a:solidFill>
                    </a:lnL>
                    <a:lnR w="12700" cmpd="sng">
                      <a:solidFill>
                        <a:srgbClr val="A2A2A2"/>
                      </a:solidFill>
                    </a:lnR>
                    <a:lnT w="12700" cmpd="sng">
                      <a:solidFill>
                        <a:srgbClr val="A2A2A2"/>
                      </a:solidFill>
                    </a:lnT>
                    <a:lnB w="12700" cmpd="sng">
                      <a:solidFill>
                        <a:srgbClr val="A2A2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Neighborhood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rgbClr val="A2A2A2"/>
                      </a:solidFill>
                    </a:lnL>
                    <a:lnR w="12700" cmpd="sng">
                      <a:solidFill>
                        <a:srgbClr val="A2A2A2"/>
                      </a:solidFill>
                    </a:lnR>
                    <a:lnT w="12700" cmpd="sng">
                      <a:solidFill>
                        <a:srgbClr val="A2A2A2"/>
                      </a:solidFill>
                    </a:lnT>
                    <a:lnB w="12700" cmpd="sng">
                      <a:solidFill>
                        <a:srgbClr val="A2A2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11.47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rgbClr val="A2A2A2"/>
                      </a:solidFill>
                    </a:lnL>
                    <a:lnR w="12700" cmpd="sng">
                      <a:solidFill>
                        <a:srgbClr val="A2A2A2"/>
                      </a:solidFill>
                    </a:lnR>
                    <a:lnT w="12700" cmpd="sng">
                      <a:solidFill>
                        <a:srgbClr val="A2A2A2"/>
                      </a:solidFill>
                    </a:lnT>
                    <a:lnB w="12700" cmpd="sng">
                      <a:solidFill>
                        <a:srgbClr val="A2A2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POI</a:t>
                      </a:r>
                      <a:r>
                        <a:rPr lang="zh-CN" altLang="en-US" sz="1600" b="0" i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Similarity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rgbClr val="A2A2A2"/>
                      </a:solidFill>
                    </a:lnL>
                    <a:lnR w="12700" cmpd="sng">
                      <a:solidFill>
                        <a:srgbClr val="A2A2A2"/>
                      </a:solidFill>
                    </a:lnR>
                    <a:lnT w="12700" cmpd="sng">
                      <a:solidFill>
                        <a:srgbClr val="A2A2A2"/>
                      </a:solidFill>
                    </a:lnT>
                    <a:lnB w="12700" cmpd="sng">
                      <a:solidFill>
                        <a:srgbClr val="A2A2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11.42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rgbClr val="A2A2A2"/>
                      </a:solidFill>
                    </a:lnL>
                    <a:lnR w="12700" cmpd="sng">
                      <a:solidFill>
                        <a:srgbClr val="A2A2A2"/>
                      </a:solidFill>
                    </a:lnR>
                    <a:lnT w="12700" cmpd="sng">
                      <a:solidFill>
                        <a:srgbClr val="A2A2A2"/>
                      </a:solidFill>
                    </a:lnT>
                    <a:lnB w="12700" cmpd="sng">
                      <a:solidFill>
                        <a:srgbClr val="A2A2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Road</a:t>
                      </a:r>
                      <a:r>
                        <a:rPr lang="zh-CN" altLang="en-US" sz="1600" b="0" i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connectivity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rgbClr val="A2A2A2"/>
                      </a:solidFill>
                    </a:lnL>
                    <a:lnR w="12700" cmpd="sng">
                      <a:solidFill>
                        <a:srgbClr val="A2A2A2"/>
                      </a:solidFill>
                    </a:lnR>
                    <a:lnT w="12700" cmpd="sng">
                      <a:solidFill>
                        <a:srgbClr val="A2A2A2"/>
                      </a:solidFill>
                    </a:lnT>
                    <a:lnB w="12700" cmpd="sng">
                      <a:solidFill>
                        <a:srgbClr val="A2A2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11.69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rgbClr val="A2A2A2"/>
                      </a:solidFill>
                    </a:lnL>
                    <a:lnR w="12700" cmpd="sng">
                      <a:solidFill>
                        <a:srgbClr val="A2A2A2"/>
                      </a:solidFill>
                    </a:lnR>
                    <a:lnT w="12700" cmpd="sng">
                      <a:solidFill>
                        <a:srgbClr val="A2A2A2"/>
                      </a:solidFill>
                    </a:lnT>
                    <a:lnB w="12700" cmpd="sng">
                      <a:solidFill>
                        <a:srgbClr val="A2A2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i="0" dirty="0">
                          <a:solidFill>
                            <a:schemeClr val="accent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Original</a:t>
                      </a:r>
                      <a:r>
                        <a:rPr lang="zh-CN" altLang="en-US" sz="1600" b="0" i="0" baseline="0" dirty="0">
                          <a:solidFill>
                            <a:schemeClr val="accent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0" i="0" baseline="0" dirty="0">
                          <a:solidFill>
                            <a:schemeClr val="accent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model</a:t>
                      </a:r>
                      <a:endParaRPr lang="zh-CN" altLang="en-US" sz="1600" b="0" i="0" dirty="0">
                        <a:solidFill>
                          <a:schemeClr val="accent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rgbClr val="A2A2A2"/>
                      </a:solidFill>
                    </a:lnL>
                    <a:lnR w="12700" cmpd="sng">
                      <a:solidFill>
                        <a:srgbClr val="A2A2A2"/>
                      </a:solidFill>
                    </a:lnR>
                    <a:lnT w="12700" cmpd="sng">
                      <a:solidFill>
                        <a:srgbClr val="A2A2A2"/>
                      </a:solidFill>
                    </a:lnT>
                    <a:lnB w="12700" cmpd="sng">
                      <a:solidFill>
                        <a:srgbClr val="A2A2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i="0" dirty="0">
                          <a:solidFill>
                            <a:schemeClr val="accent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10.78</a:t>
                      </a:r>
                      <a:endParaRPr lang="zh-CN" altLang="en-US" sz="1600" b="0" i="0" dirty="0">
                        <a:solidFill>
                          <a:schemeClr val="accent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rgbClr val="A2A2A2"/>
                      </a:solidFill>
                    </a:lnL>
                    <a:lnR w="12700" cmpd="sng">
                      <a:solidFill>
                        <a:srgbClr val="A2A2A2"/>
                      </a:solidFill>
                    </a:lnR>
                    <a:lnT w="12700" cmpd="sng">
                      <a:solidFill>
                        <a:srgbClr val="A2A2A2"/>
                      </a:solidFill>
                    </a:lnT>
                    <a:lnB w="12700" cmpd="sng">
                      <a:solidFill>
                        <a:srgbClr val="A2A2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6695271" y="1059418"/>
            <a:ext cx="3137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Multi-graph</a:t>
            </a:r>
            <a:r>
              <a:rPr kumimoji="1" lang="zh-CN" altLang="en-US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 </a:t>
            </a:r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model</a:t>
            </a:r>
            <a:r>
              <a:rPr kumimoji="1" lang="zh-CN" altLang="en-US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 </a:t>
            </a:r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architecture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534711" y="4072954"/>
            <a:ext cx="4870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Evaluating</a:t>
            </a:r>
            <a:r>
              <a:rPr kumimoji="1" lang="zh-CN" altLang="en-US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 </a:t>
            </a:r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importance</a:t>
            </a:r>
            <a:r>
              <a:rPr kumimoji="1" lang="zh-CN" altLang="en-US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 </a:t>
            </a:r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of</a:t>
            </a:r>
            <a:r>
              <a:rPr kumimoji="1" lang="zh-CN" altLang="en-US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 </a:t>
            </a:r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graphs</a:t>
            </a:r>
            <a:r>
              <a:rPr kumimoji="1" lang="zh-CN" altLang="en-US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 </a:t>
            </a:r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by</a:t>
            </a:r>
            <a:r>
              <a:rPr kumimoji="1" lang="zh-CN" altLang="en-US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 </a:t>
            </a:r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ablation</a:t>
            </a:r>
            <a:r>
              <a:rPr kumimoji="1" lang="zh-CN" altLang="en-US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 </a:t>
            </a:r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Calibri" charset="0"/>
                <a:cs typeface="Calibri" charset="0"/>
                <a:sym typeface="Helvetica Light"/>
              </a:rPr>
              <a:t>study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08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>
            <a:extLst>
              <a:ext uri="{FF2B5EF4-FFF2-40B4-BE49-F238E27FC236}">
                <a16:creationId xmlns:a16="http://schemas.microsoft.com/office/drawing/2014/main" id="{674868B7-7E01-4766-8DCE-03B74B41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-20000" contrast="-40000"/>
          </a:blip>
          <a:stretch>
            <a:fillRect/>
          </a:stretch>
        </p:blipFill>
        <p:spPr>
          <a:xfrm>
            <a:off x="574041" y="6540812"/>
            <a:ext cx="513980" cy="157580"/>
          </a:xfrm>
          <a:prstGeom prst="rect">
            <a:avLst/>
          </a:prstGeom>
        </p:spPr>
      </p:pic>
      <p:sp>
        <p:nvSpPr>
          <p:cNvPr id="87" name="标题 1">
            <a:extLst>
              <a:ext uri="{FF2B5EF4-FFF2-40B4-BE49-F238E27FC236}">
                <a16:creationId xmlns:a16="http://schemas.microsoft.com/office/drawing/2014/main" id="{70451643-56A0-4A0B-B0AC-BC1D8F5EEFB8}"/>
              </a:ext>
            </a:extLst>
          </p:cNvPr>
          <p:cNvSpPr txBox="1">
            <a:spLocks/>
          </p:cNvSpPr>
          <p:nvPr/>
        </p:nvSpPr>
        <p:spPr>
          <a:xfrm>
            <a:off x="5334413" y="426721"/>
            <a:ext cx="1523174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Experiment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E068956-24FE-4397-87CD-E65CDB3D1C71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7B288DF-EE68-4BD7-ABD8-C02B8DEE0D0F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E3266D09-B17A-46E9-BAAD-56B73A4C6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4E3E42FD-FDC4-4452-8D15-39DA9483D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5EA723A-E8D9-4C4A-93A7-5298D1849F2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74331405-F963-4B19-BC7D-E4E6C9E9F933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AA1736E-6D1A-48CB-97CC-4060E4A1D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D338C7B6-895D-429F-A9DB-1336C4F62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1186BD1A-A6C0-447A-892C-4F22DA83487D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7E82430D-7BD9-476D-85B0-AA8360E563BF}"/>
              </a:ext>
            </a:extLst>
          </p:cNvPr>
          <p:cNvCxnSpPr>
            <a:cxnSpLocks/>
          </p:cNvCxnSpPr>
          <p:nvPr/>
        </p:nvCxnSpPr>
        <p:spPr>
          <a:xfrm>
            <a:off x="550863" y="6462337"/>
            <a:ext cx="11125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3E4C057D-2A62-4EE3-8D7F-49B85CA4F2EE}"/>
              </a:ext>
            </a:extLst>
          </p:cNvPr>
          <p:cNvSpPr/>
          <p:nvPr/>
        </p:nvSpPr>
        <p:spPr>
          <a:xfrm>
            <a:off x="8956037" y="6457895"/>
            <a:ext cx="2853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600">
              <a:spcBef>
                <a:spcPts val="300"/>
              </a:spcBef>
            </a:pP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Calibri" charset="0"/>
              </a:rPr>
              <a:t>MORE THAN JOURNEY     didiglobal.com</a:t>
            </a: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13EEDED-CE0E-447A-887B-E1E9151037C0}"/>
              </a:ext>
            </a:extLst>
          </p:cNvPr>
          <p:cNvCxnSpPr>
            <a:cxnSpLocks/>
          </p:cNvCxnSpPr>
          <p:nvPr/>
        </p:nvCxnSpPr>
        <p:spPr>
          <a:xfrm>
            <a:off x="10640681" y="6535675"/>
            <a:ext cx="0" cy="119067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016899" y="5998035"/>
            <a:ext cx="48577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hangingPunct="0">
              <a:lnSpc>
                <a:spcPct val="90000"/>
              </a:lnSpc>
              <a:spcBef>
                <a:spcPts val="500"/>
              </a:spcBef>
            </a:pPr>
            <a:r>
              <a:rPr lang="en-US" altLang="zh-CN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1km</a:t>
            </a:r>
            <a:r>
              <a:rPr lang="zh-CN" altLang="en-US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*</a:t>
            </a:r>
            <a:r>
              <a:rPr lang="en-US" altLang="zh-CN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1km</a:t>
            </a:r>
            <a:r>
              <a:rPr lang="zh-CN" altLang="en-US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 </a:t>
            </a:r>
            <a:r>
              <a:rPr lang="en-US" altLang="zh-CN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rectangle</a:t>
            </a:r>
            <a:r>
              <a:rPr lang="zh-CN" altLang="en-US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 </a:t>
            </a:r>
            <a:r>
              <a:rPr lang="en-US" altLang="zh-CN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grid,</a:t>
            </a:r>
            <a:r>
              <a:rPr lang="zh-CN" altLang="en-US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 </a:t>
            </a:r>
            <a:r>
              <a:rPr lang="en-US" altLang="zh-CN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30min</a:t>
            </a:r>
            <a:r>
              <a:rPr lang="zh-CN" altLang="en-US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 </a:t>
            </a:r>
            <a:r>
              <a:rPr lang="en-US" altLang="zh-CN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time</a:t>
            </a:r>
            <a:r>
              <a:rPr lang="zh-CN" altLang="en-US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 </a:t>
            </a:r>
            <a:r>
              <a:rPr lang="en-US" altLang="zh-CN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PingFang SC Regular"/>
              </a:rPr>
              <a:t>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/>
            </p:nvGraphicFramePr>
            <p:xfrm>
              <a:off x="1109274" y="1405283"/>
              <a:ext cx="9863525" cy="445207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9727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727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727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7270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97270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1006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Methodology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City 1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City 2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1006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RMSE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MAPE(%)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RMSE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MAPE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HA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16.14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23.9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17.15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34.8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LASSO</a:t>
                          </a: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14.24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0.14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23.8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0.8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10.62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0.06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22.9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0.8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Ridge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14.24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0.11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23.8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0.9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10.61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0.04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23.1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0.8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VAR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13.32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0.17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22.4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1.6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10.54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0.18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23.7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1.4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STAR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13.16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0.22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22.2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1.9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10.52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0.21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23.2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1.4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GBM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13.66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0.16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23.1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1.5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0.11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23.4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1.2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 err="1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STResNet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11.77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0.95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14.8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6.0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9.87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0.94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14.9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6.0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DMVST-Net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11.62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0.48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12.3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5.5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9.61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0.44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13.8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1.2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ST-GCN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11.62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0.36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10.1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5.1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9.29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9.31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11.2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1.3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accent2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ST-MGCN</a:t>
                          </a:r>
                          <a:endParaRPr lang="zh-CN" altLang="en-US" sz="1600" b="0" i="0" dirty="0">
                            <a:solidFill>
                              <a:schemeClr val="accent2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accent2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accent2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0.25</a:t>
                          </a:r>
                          <a:endParaRPr lang="zh-CN" altLang="en-US" sz="1600" b="0" i="0" dirty="0">
                            <a:solidFill>
                              <a:schemeClr val="accent2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accent2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8.8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accent2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3.5</a:t>
                          </a:r>
                          <a:endParaRPr lang="zh-CN" altLang="en-US" sz="1600" b="0" i="0" dirty="0">
                            <a:solidFill>
                              <a:schemeClr val="accent2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accent2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8.30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accent2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0.16</a:t>
                          </a:r>
                          <a:endParaRPr lang="zh-CN" altLang="en-US" sz="1600" b="0" i="0" dirty="0">
                            <a:solidFill>
                              <a:schemeClr val="accent2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accent2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9.3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b="0" i="0" dirty="0">
                              <a:solidFill>
                                <a:schemeClr val="accent2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0.9</a:t>
                          </a:r>
                          <a:endParaRPr lang="zh-CN" altLang="en-US" sz="1600" b="0" i="0" dirty="0">
                            <a:solidFill>
                              <a:schemeClr val="accent2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4091449"/>
                  </p:ext>
                </p:extLst>
              </p:nvPr>
            </p:nvGraphicFramePr>
            <p:xfrm>
              <a:off x="1109274" y="1405283"/>
              <a:ext cx="9863525" cy="445207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9727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727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727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7270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97270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1006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Methodology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City 1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City 2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1006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RMSE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MAPE(%)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RMSE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MAPE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HA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16.14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23.9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17.15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34.8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LASSO</a:t>
                          </a: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9" t="-301639" r="-300617" b="-8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929" t="-301639" r="-201548" b="-8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1639" r="-100926" b="-8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01639" r="-926" b="-8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Ridge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9" t="-401639" r="-300617" b="-7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929" t="-401639" r="-201548" b="-7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401639" r="-100926" b="-7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401639" r="-926" b="-7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VAR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9" t="-501639" r="-300617" b="-6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929" t="-501639" r="-201548" b="-6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501639" r="-100926" b="-6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501639" r="-926" b="-6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STAR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9" t="-611667" r="-30061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929" t="-611667" r="-201548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611667" r="-100926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611667" r="-926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GBM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9" t="-700000" r="-300617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929" t="-700000" r="-201548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700000" r="-100926" b="-4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700000" r="-926" b="-4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 err="1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STResNet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9" t="-800000" r="-300617" b="-3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929" t="-800000" r="-201548" b="-3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800000" r="-100926" b="-3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800000" r="-926" b="-3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DMVST-Net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9" t="-900000" r="-300617" b="-2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929" t="-900000" r="-201548" b="-2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900000" r="-100926" b="-2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900000" r="-926" b="-2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bg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ST-GCN</a:t>
                          </a:r>
                          <a:endParaRPr lang="zh-CN" altLang="en-US" sz="1600" b="0" i="0" dirty="0">
                            <a:solidFill>
                              <a:schemeClr val="bg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9" t="-1000000" r="-300617" b="-1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929" t="-1000000" r="-201548" b="-1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00000" r="-100926" b="-1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1000000" r="-926" b="-1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710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Helvetica"/>
                              <a:ea typeface="Helvetica"/>
                              <a:cs typeface="Helvetica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sz="1600" b="0" i="0" dirty="0">
                              <a:solidFill>
                                <a:schemeClr val="accent2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ST-MGCN</a:t>
                          </a:r>
                          <a:endParaRPr lang="zh-CN" altLang="en-US" sz="1600" b="0" i="0" dirty="0">
                            <a:solidFill>
                              <a:schemeClr val="accent2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9" t="-1100000" r="-300617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929" t="-1100000" r="-201548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100000" r="-100926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 anchor="ctr">
                        <a:lnL w="12700" cmpd="sng">
                          <a:solidFill>
                            <a:srgbClr val="A2A2A2"/>
                          </a:solidFill>
                        </a:lnL>
                        <a:lnR w="12700" cmpd="sng">
                          <a:solidFill>
                            <a:srgbClr val="A2A2A2"/>
                          </a:solidFill>
                        </a:lnR>
                        <a:lnT w="12700" cmpd="sng">
                          <a:solidFill>
                            <a:srgbClr val="A2A2A2"/>
                          </a:solidFill>
                        </a:lnT>
                        <a:lnB w="12700" cmpd="sng">
                          <a:solidFill>
                            <a:srgbClr val="A2A2A2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1100000" r="-926" b="-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10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058F9F9-9048-7847-96DC-49BF0A8E9C69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C0F96D5-4D4A-6940-A919-65626D0324F0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8" name="直接连接符 93">
                <a:extLst>
                  <a:ext uri="{FF2B5EF4-FFF2-40B4-BE49-F238E27FC236}">
                    <a16:creationId xmlns:a16="http://schemas.microsoft.com/office/drawing/2014/main" id="{FEF8AEDE-DF01-E943-A7D1-BDA1F3FA1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" name="直接连接符 94">
                <a:extLst>
                  <a:ext uri="{FF2B5EF4-FFF2-40B4-BE49-F238E27FC236}">
                    <a16:creationId xmlns:a16="http://schemas.microsoft.com/office/drawing/2014/main" id="{AF9B9E25-4F25-4646-A747-18AED197ED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54C57D1D-344E-754A-B4A3-15E5FA494F1C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6E91BB1-3880-1B40-AC8E-F9FF8BE7DD21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5" name="直接连接符 90">
                <a:extLst>
                  <a:ext uri="{FF2B5EF4-FFF2-40B4-BE49-F238E27FC236}">
                    <a16:creationId xmlns:a16="http://schemas.microsoft.com/office/drawing/2014/main" id="{404E9E40-7BC0-334E-BE21-F27388F92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6" name="直接连接符 91">
                <a:extLst>
                  <a:ext uri="{FF2B5EF4-FFF2-40B4-BE49-F238E27FC236}">
                    <a16:creationId xmlns:a16="http://schemas.microsoft.com/office/drawing/2014/main" id="{29ABC21F-C69E-CD40-B52A-FA75F3FF16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5F6B9E7-7337-4047-A87C-1B41A4F83765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91CEA13A-5319-7C4F-80CF-192DB2C6522C}"/>
              </a:ext>
            </a:extLst>
          </p:cNvPr>
          <p:cNvSpPr txBox="1">
            <a:spLocks/>
          </p:cNvSpPr>
          <p:nvPr/>
        </p:nvSpPr>
        <p:spPr>
          <a:xfrm>
            <a:off x="2582826" y="218030"/>
            <a:ext cx="6855916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Collaborative Supply and Demand Forecasting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1B8E6929-A437-7547-BE11-E72D86A0C37D}"/>
              </a:ext>
            </a:extLst>
          </p:cNvPr>
          <p:cNvSpPr/>
          <p:nvPr/>
        </p:nvSpPr>
        <p:spPr>
          <a:xfrm>
            <a:off x="950314" y="1456343"/>
            <a:ext cx="3082875" cy="375920"/>
          </a:xfrm>
          <a:prstGeom prst="parallelogram">
            <a:avLst/>
          </a:prstGeom>
          <a:gradFill flip="none" rotWithShape="1">
            <a:gsLst>
              <a:gs pos="31000">
                <a:srgbClr val="FF7C41"/>
              </a:gs>
              <a:gs pos="100000">
                <a:srgbClr val="FF7C41">
                  <a:alpha val="2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18126F1-CE57-7248-BEDB-4C8A4C9E67CA}"/>
              </a:ext>
            </a:extLst>
          </p:cNvPr>
          <p:cNvSpPr/>
          <p:nvPr/>
        </p:nvSpPr>
        <p:spPr>
          <a:xfrm>
            <a:off x="600989" y="1385223"/>
            <a:ext cx="504978" cy="504978"/>
          </a:xfrm>
          <a:prstGeom prst="ellipse">
            <a:avLst/>
          </a:prstGeom>
          <a:solidFill>
            <a:srgbClr val="FF7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842E9E8F-FF3D-C84C-80D4-2D8916560E09}"/>
              </a:ext>
            </a:extLst>
          </p:cNvPr>
          <p:cNvSpPr/>
          <p:nvPr/>
        </p:nvSpPr>
        <p:spPr>
          <a:xfrm>
            <a:off x="409614" y="1456343"/>
            <a:ext cx="849566" cy="375920"/>
          </a:xfrm>
          <a:prstGeom prst="parallelogram">
            <a:avLst>
              <a:gd name="adj" fmla="val 0"/>
            </a:avLst>
          </a:prstGeom>
          <a:solidFill>
            <a:srgbClr val="FF7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F025C213-571D-4C4B-AC31-5004BFDF2782}"/>
              </a:ext>
            </a:extLst>
          </p:cNvPr>
          <p:cNvSpPr/>
          <p:nvPr/>
        </p:nvSpPr>
        <p:spPr>
          <a:xfrm flipH="1">
            <a:off x="409613" y="1345026"/>
            <a:ext cx="133667" cy="112726"/>
          </a:xfrm>
          <a:prstGeom prst="rtTriangle">
            <a:avLst/>
          </a:prstGeom>
          <a:solidFill>
            <a:srgbClr val="FF7C4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6727011-F105-6243-A98C-34D014249502}"/>
              </a:ext>
            </a:extLst>
          </p:cNvPr>
          <p:cNvSpPr>
            <a:spLocks noEditPoints="1"/>
          </p:cNvSpPr>
          <p:nvPr/>
        </p:nvSpPr>
        <p:spPr bwMode="auto">
          <a:xfrm>
            <a:off x="726016" y="1499253"/>
            <a:ext cx="254924" cy="276919"/>
          </a:xfrm>
          <a:custGeom>
            <a:avLst/>
            <a:gdLst>
              <a:gd name="T0" fmla="*/ 562 w 2475"/>
              <a:gd name="T1" fmla="*/ 225 h 2700"/>
              <a:gd name="T2" fmla="*/ 1912 w 2475"/>
              <a:gd name="T3" fmla="*/ 225 h 2700"/>
              <a:gd name="T4" fmla="*/ 2025 w 2475"/>
              <a:gd name="T5" fmla="*/ 112 h 2700"/>
              <a:gd name="T6" fmla="*/ 1912 w 2475"/>
              <a:gd name="T7" fmla="*/ 0 h 2700"/>
              <a:gd name="T8" fmla="*/ 562 w 2475"/>
              <a:gd name="T9" fmla="*/ 0 h 2700"/>
              <a:gd name="T10" fmla="*/ 450 w 2475"/>
              <a:gd name="T11" fmla="*/ 112 h 2700"/>
              <a:gd name="T12" fmla="*/ 562 w 2475"/>
              <a:gd name="T13" fmla="*/ 225 h 2700"/>
              <a:gd name="T14" fmla="*/ 2250 w 2475"/>
              <a:gd name="T15" fmla="*/ 900 h 2700"/>
              <a:gd name="T16" fmla="*/ 225 w 2475"/>
              <a:gd name="T17" fmla="*/ 900 h 2700"/>
              <a:gd name="T18" fmla="*/ 0 w 2475"/>
              <a:gd name="T19" fmla="*/ 1125 h 2700"/>
              <a:gd name="T20" fmla="*/ 0 w 2475"/>
              <a:gd name="T21" fmla="*/ 2475 h 2700"/>
              <a:gd name="T22" fmla="*/ 225 w 2475"/>
              <a:gd name="T23" fmla="*/ 2700 h 2700"/>
              <a:gd name="T24" fmla="*/ 2250 w 2475"/>
              <a:gd name="T25" fmla="*/ 2700 h 2700"/>
              <a:gd name="T26" fmla="*/ 2475 w 2475"/>
              <a:gd name="T27" fmla="*/ 2475 h 2700"/>
              <a:gd name="T28" fmla="*/ 2475 w 2475"/>
              <a:gd name="T29" fmla="*/ 1125 h 2700"/>
              <a:gd name="T30" fmla="*/ 2250 w 2475"/>
              <a:gd name="T31" fmla="*/ 900 h 2700"/>
              <a:gd name="T32" fmla="*/ 2250 w 2475"/>
              <a:gd name="T33" fmla="*/ 2475 h 2700"/>
              <a:gd name="T34" fmla="*/ 225 w 2475"/>
              <a:gd name="T35" fmla="*/ 2475 h 2700"/>
              <a:gd name="T36" fmla="*/ 225 w 2475"/>
              <a:gd name="T37" fmla="*/ 1125 h 2700"/>
              <a:gd name="T38" fmla="*/ 2250 w 2475"/>
              <a:gd name="T39" fmla="*/ 1125 h 2700"/>
              <a:gd name="T40" fmla="*/ 2250 w 2475"/>
              <a:gd name="T41" fmla="*/ 2475 h 2700"/>
              <a:gd name="T42" fmla="*/ 337 w 2475"/>
              <a:gd name="T43" fmla="*/ 675 h 2700"/>
              <a:gd name="T44" fmla="*/ 2137 w 2475"/>
              <a:gd name="T45" fmla="*/ 675 h 2700"/>
              <a:gd name="T46" fmla="*/ 2250 w 2475"/>
              <a:gd name="T47" fmla="*/ 562 h 2700"/>
              <a:gd name="T48" fmla="*/ 2137 w 2475"/>
              <a:gd name="T49" fmla="*/ 450 h 2700"/>
              <a:gd name="T50" fmla="*/ 337 w 2475"/>
              <a:gd name="T51" fmla="*/ 450 h 2700"/>
              <a:gd name="T52" fmla="*/ 225 w 2475"/>
              <a:gd name="T53" fmla="*/ 562 h 2700"/>
              <a:gd name="T54" fmla="*/ 337 w 2475"/>
              <a:gd name="T55" fmla="*/ 675 h 2700"/>
              <a:gd name="T56" fmla="*/ 337 w 2475"/>
              <a:gd name="T57" fmla="*/ 675 h 2700"/>
              <a:gd name="T58" fmla="*/ 337 w 2475"/>
              <a:gd name="T59" fmla="*/ 675 h 2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475" h="2700">
                <a:moveTo>
                  <a:pt x="562" y="225"/>
                </a:moveTo>
                <a:cubicBezTo>
                  <a:pt x="1912" y="225"/>
                  <a:pt x="1912" y="225"/>
                  <a:pt x="1912" y="225"/>
                </a:cubicBezTo>
                <a:cubicBezTo>
                  <a:pt x="1980" y="225"/>
                  <a:pt x="2025" y="180"/>
                  <a:pt x="2025" y="112"/>
                </a:cubicBezTo>
                <a:cubicBezTo>
                  <a:pt x="2025" y="45"/>
                  <a:pt x="1980" y="0"/>
                  <a:pt x="1912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95" y="0"/>
                  <a:pt x="450" y="45"/>
                  <a:pt x="450" y="112"/>
                </a:cubicBezTo>
                <a:cubicBezTo>
                  <a:pt x="450" y="180"/>
                  <a:pt x="495" y="225"/>
                  <a:pt x="562" y="225"/>
                </a:cubicBezTo>
                <a:close/>
                <a:moveTo>
                  <a:pt x="2250" y="900"/>
                </a:moveTo>
                <a:cubicBezTo>
                  <a:pt x="225" y="900"/>
                  <a:pt x="225" y="900"/>
                  <a:pt x="225" y="900"/>
                </a:cubicBezTo>
                <a:cubicBezTo>
                  <a:pt x="90" y="900"/>
                  <a:pt x="0" y="990"/>
                  <a:pt x="0" y="1125"/>
                </a:cubicBezTo>
                <a:cubicBezTo>
                  <a:pt x="0" y="2475"/>
                  <a:pt x="0" y="2475"/>
                  <a:pt x="0" y="2475"/>
                </a:cubicBezTo>
                <a:cubicBezTo>
                  <a:pt x="0" y="2610"/>
                  <a:pt x="90" y="2700"/>
                  <a:pt x="225" y="2700"/>
                </a:cubicBezTo>
                <a:cubicBezTo>
                  <a:pt x="2250" y="2700"/>
                  <a:pt x="2250" y="2700"/>
                  <a:pt x="2250" y="2700"/>
                </a:cubicBezTo>
                <a:cubicBezTo>
                  <a:pt x="2385" y="2700"/>
                  <a:pt x="2475" y="2610"/>
                  <a:pt x="2475" y="2475"/>
                </a:cubicBezTo>
                <a:cubicBezTo>
                  <a:pt x="2475" y="1125"/>
                  <a:pt x="2475" y="1125"/>
                  <a:pt x="2475" y="1125"/>
                </a:cubicBezTo>
                <a:cubicBezTo>
                  <a:pt x="2475" y="990"/>
                  <a:pt x="2385" y="900"/>
                  <a:pt x="2250" y="900"/>
                </a:cubicBezTo>
                <a:close/>
                <a:moveTo>
                  <a:pt x="2250" y="2475"/>
                </a:moveTo>
                <a:cubicBezTo>
                  <a:pt x="225" y="2475"/>
                  <a:pt x="225" y="2475"/>
                  <a:pt x="225" y="2475"/>
                </a:cubicBezTo>
                <a:cubicBezTo>
                  <a:pt x="225" y="1125"/>
                  <a:pt x="225" y="1125"/>
                  <a:pt x="225" y="1125"/>
                </a:cubicBezTo>
                <a:cubicBezTo>
                  <a:pt x="2250" y="1125"/>
                  <a:pt x="2250" y="1125"/>
                  <a:pt x="2250" y="1125"/>
                </a:cubicBezTo>
                <a:lnTo>
                  <a:pt x="2250" y="2475"/>
                </a:lnTo>
                <a:close/>
                <a:moveTo>
                  <a:pt x="337" y="675"/>
                </a:moveTo>
                <a:cubicBezTo>
                  <a:pt x="2137" y="675"/>
                  <a:pt x="2137" y="675"/>
                  <a:pt x="2137" y="675"/>
                </a:cubicBezTo>
                <a:cubicBezTo>
                  <a:pt x="2205" y="675"/>
                  <a:pt x="2250" y="630"/>
                  <a:pt x="2250" y="562"/>
                </a:cubicBezTo>
                <a:cubicBezTo>
                  <a:pt x="2250" y="495"/>
                  <a:pt x="2205" y="450"/>
                  <a:pt x="2137" y="450"/>
                </a:cubicBezTo>
                <a:cubicBezTo>
                  <a:pt x="337" y="450"/>
                  <a:pt x="337" y="450"/>
                  <a:pt x="337" y="450"/>
                </a:cubicBezTo>
                <a:cubicBezTo>
                  <a:pt x="270" y="450"/>
                  <a:pt x="225" y="495"/>
                  <a:pt x="225" y="562"/>
                </a:cubicBezTo>
                <a:cubicBezTo>
                  <a:pt x="225" y="630"/>
                  <a:pt x="270" y="675"/>
                  <a:pt x="337" y="675"/>
                </a:cubicBezTo>
                <a:close/>
                <a:moveTo>
                  <a:pt x="337" y="675"/>
                </a:moveTo>
                <a:cubicBezTo>
                  <a:pt x="337" y="675"/>
                  <a:pt x="337" y="675"/>
                  <a:pt x="337" y="67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FA70F6B-CD9B-5D4D-AE15-EDD41399F2B9}"/>
              </a:ext>
            </a:extLst>
          </p:cNvPr>
          <p:cNvSpPr/>
          <p:nvPr/>
        </p:nvSpPr>
        <p:spPr>
          <a:xfrm>
            <a:off x="1105967" y="1437657"/>
            <a:ext cx="2535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b="1" dirty="0">
                <a:solidFill>
                  <a:schemeClr val="bg1"/>
                </a:solidFill>
                <a:latin typeface="Abadi" panose="020B0604020104020204" pitchFamily="34" charset="0"/>
              </a:rPr>
              <a:t>Collaborative Problem</a:t>
            </a:r>
            <a:endParaRPr lang="zh-CN" altLang="en-US" sz="20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1" name="Rounded Rectangle 69">
            <a:extLst>
              <a:ext uri="{FF2B5EF4-FFF2-40B4-BE49-F238E27FC236}">
                <a16:creationId xmlns:a16="http://schemas.microsoft.com/office/drawing/2014/main" id="{898E5FEA-54D0-4749-B267-220C42DA868C}"/>
              </a:ext>
            </a:extLst>
          </p:cNvPr>
          <p:cNvSpPr/>
          <p:nvPr/>
        </p:nvSpPr>
        <p:spPr>
          <a:xfrm flipV="1">
            <a:off x="376629" y="2157299"/>
            <a:ext cx="6610785" cy="33503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90345">
                <a:srgbClr val="0279C2">
                  <a:alpha val="13000"/>
                </a:srgbClr>
              </a:gs>
              <a:gs pos="0">
                <a:srgbClr val="0279C2">
                  <a:alpha val="16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</a:ln>
          <a:effectLst>
            <a:outerShdw blurRad="114300" sx="102000" sy="102000" algn="ctr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A38061B-584C-4A49-B9C1-E95A36CF80B0}"/>
                  </a:ext>
                </a:extLst>
              </p:cNvPr>
              <p:cNvSpPr txBox="1"/>
              <p:nvPr/>
            </p:nvSpPr>
            <p:spPr>
              <a:xfrm>
                <a:off x="476446" y="2354663"/>
                <a:ext cx="641115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en-US" altLang="zh-CN" b="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+1: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A38061B-584C-4A49-B9C1-E95A36CF8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46" y="2354663"/>
                <a:ext cx="6411153" cy="553998"/>
              </a:xfrm>
              <a:prstGeom prst="rect">
                <a:avLst/>
              </a:prstGeom>
              <a:blipFill>
                <a:blip r:embed="rId2"/>
                <a:stretch>
                  <a:fillRect l="-1188" t="-2222" r="-99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B686BBE-476F-8541-8512-A965E151CFCE}"/>
                  </a:ext>
                </a:extLst>
              </p:cNvPr>
              <p:cNvSpPr/>
              <p:nvPr/>
            </p:nvSpPr>
            <p:spPr>
              <a:xfrm>
                <a:off x="409613" y="3016152"/>
                <a:ext cx="5863198" cy="2223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where,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𝑣</m:t>
                        </m:r>
                      </m:sub>
                    </m:sSub>
                    <m:r>
                      <a:rPr kumimoji="1"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𝑡</m:t>
                    </m:r>
                    <m:r>
                      <a:rPr kumimoji="1"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) 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is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demand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at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time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𝑡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in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grid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  <a:cs typeface="Calibri" panose="020F0502020204030204" pitchFamily="34" charset="0"/>
                      </a:rPr>
                      <m:t>𝑣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;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is </a:t>
                </a:r>
                <a:r>
                  <a:rPr kumimoji="1" lang="en-US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supply</a:t>
                </a:r>
                <a:r>
                  <a:rPr kumimoji="1" lang="zh-CN" altLang="en-US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at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time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𝑡</m:t>
                    </m:r>
                  </m:oMath>
                </a14:m>
                <a:r>
                  <a:rPr kumimoji="1" lang="zh-CN" altLang="en-US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in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grid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  <a:cs typeface="Calibri" panose="020F0502020204030204" pitchFamily="34" charset="0"/>
                      </a:rPr>
                      <m:t>𝑣</m:t>
                    </m:r>
                  </m:oMath>
                </a14:m>
                <a:r>
                  <a:rPr kumimoji="1" lang="en-US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;</a:t>
                </a:r>
                <a:r>
                  <a:rPr kumimoji="1" lang="zh-CN" altLang="en-US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endParaRPr kumimoji="1" lang="en-US" altLang="zh-CN" b="1" i="1" dirty="0">
                  <a:solidFill>
                    <a:schemeClr val="bg1"/>
                  </a:solidFill>
                  <a:latin typeface="Calibri" panose="020F0502020204030204" pitchFamily="34" charset="0"/>
                  <a:ea typeface="PingFang SC" panose="020B0400000000000000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is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external</a:t>
                </a:r>
                <a:r>
                  <a:rPr kumimoji="1" lang="zh-CN" altLang="en-US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covariates</a:t>
                </a:r>
                <a:r>
                  <a:rPr kumimoji="1" lang="zh-CN" altLang="en-US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(e.g.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weather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and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holiday)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at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time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𝑡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in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grid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  <a:cs typeface="Calibri" panose="020F0502020204030204" pitchFamily="34" charset="0"/>
                      </a:rPr>
                      <m:t>𝑣</m:t>
                    </m:r>
                  </m:oMath>
                </a14:m>
                <a:r>
                  <a:rPr kumimoji="1" lang="en-US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;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is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a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pre-specified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time</a:t>
                </a:r>
                <a:r>
                  <a:rPr kumimoji="1" lang="zh-CN" altLang="en-US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length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,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and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grid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  <a:cs typeface="Calibri" panose="020F0502020204030204" pitchFamily="34" charset="0"/>
                      </a:rPr>
                      <m:t>𝑣</m:t>
                    </m:r>
                    <m:r>
                      <a:rPr kumimoji="1"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kumimoji="1"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𝕍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.</a:t>
                </a:r>
                <a:endParaRPr kumimoji="1" lang="en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PingFang SC" panose="020B0400000000000000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B686BBE-476F-8541-8512-A965E151C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13" y="3016152"/>
                <a:ext cx="5863198" cy="2223109"/>
              </a:xfrm>
              <a:prstGeom prst="rect">
                <a:avLst/>
              </a:prstGeom>
              <a:blipFill>
                <a:blip r:embed="rId3"/>
                <a:stretch>
                  <a:fillRect l="-648" b="-2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平行四边形 52">
            <a:extLst>
              <a:ext uri="{FF2B5EF4-FFF2-40B4-BE49-F238E27FC236}">
                <a16:creationId xmlns:a16="http://schemas.microsoft.com/office/drawing/2014/main" id="{A769DB67-6E04-0A4D-B37D-A9A069A43012}"/>
              </a:ext>
            </a:extLst>
          </p:cNvPr>
          <p:cNvSpPr/>
          <p:nvPr/>
        </p:nvSpPr>
        <p:spPr>
          <a:xfrm>
            <a:off x="7722512" y="1456343"/>
            <a:ext cx="3298696" cy="375920"/>
          </a:xfrm>
          <a:prstGeom prst="parallelogram">
            <a:avLst/>
          </a:prstGeom>
          <a:gradFill flip="none" rotWithShape="1">
            <a:gsLst>
              <a:gs pos="31000">
                <a:srgbClr val="00C2CC"/>
              </a:gs>
              <a:gs pos="100000">
                <a:srgbClr val="00C2CC">
                  <a:alpha val="1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C9EC8EB-007E-0647-965E-6F7EA4154850}"/>
              </a:ext>
            </a:extLst>
          </p:cNvPr>
          <p:cNvSpPr/>
          <p:nvPr/>
        </p:nvSpPr>
        <p:spPr>
          <a:xfrm>
            <a:off x="7373187" y="1385223"/>
            <a:ext cx="504978" cy="504978"/>
          </a:xfrm>
          <a:prstGeom prst="ellipse">
            <a:avLst/>
          </a:prstGeom>
          <a:solidFill>
            <a:srgbClr val="00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F1C06C1-6B1B-8C4D-B8C4-2EAED8F87284}"/>
              </a:ext>
            </a:extLst>
          </p:cNvPr>
          <p:cNvSpPr/>
          <p:nvPr/>
        </p:nvSpPr>
        <p:spPr>
          <a:xfrm>
            <a:off x="7990535" y="1437657"/>
            <a:ext cx="285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74035"/>
            <a:r>
              <a:rPr lang="en-US" altLang="zh-CN" sz="2000" b="1" dirty="0">
                <a:solidFill>
                  <a:schemeClr val="bg1"/>
                </a:solidFill>
                <a:latin typeface="Abadi" panose="020B0604020104020204" pitchFamily="34" charset="0"/>
              </a:rPr>
              <a:t>Probabilistic</a:t>
            </a:r>
            <a:r>
              <a:rPr lang="zh-CN" altLang="en-US" sz="2000" b="1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" altLang="zh-CN" sz="2000" b="1" dirty="0">
                <a:solidFill>
                  <a:schemeClr val="bg1"/>
                </a:solidFill>
                <a:latin typeface="Abadi" panose="020B0604020104020204" pitchFamily="34" charset="0"/>
              </a:rPr>
              <a:t>Forecasting</a:t>
            </a:r>
            <a:endParaRPr lang="en-US" altLang="zh-CN" sz="20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FFE32D79-33B0-6642-BB91-7E0DD7365554}"/>
              </a:ext>
            </a:extLst>
          </p:cNvPr>
          <p:cNvSpPr/>
          <p:nvPr/>
        </p:nvSpPr>
        <p:spPr>
          <a:xfrm>
            <a:off x="7181812" y="1456343"/>
            <a:ext cx="849566" cy="375920"/>
          </a:xfrm>
          <a:prstGeom prst="parallelogram">
            <a:avLst>
              <a:gd name="adj" fmla="val 0"/>
            </a:avLst>
          </a:prstGeom>
          <a:solidFill>
            <a:srgbClr val="00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直角三角形 56">
            <a:extLst>
              <a:ext uri="{FF2B5EF4-FFF2-40B4-BE49-F238E27FC236}">
                <a16:creationId xmlns:a16="http://schemas.microsoft.com/office/drawing/2014/main" id="{6E6F3903-5644-0B40-8DEF-9ECC09987DA4}"/>
              </a:ext>
            </a:extLst>
          </p:cNvPr>
          <p:cNvSpPr/>
          <p:nvPr/>
        </p:nvSpPr>
        <p:spPr>
          <a:xfrm flipH="1">
            <a:off x="7181811" y="1375964"/>
            <a:ext cx="149542" cy="81788"/>
          </a:xfrm>
          <a:prstGeom prst="rtTriangle">
            <a:avLst/>
          </a:prstGeom>
          <a:solidFill>
            <a:srgbClr val="00C2CC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图形 2">
            <a:extLst>
              <a:ext uri="{FF2B5EF4-FFF2-40B4-BE49-F238E27FC236}">
                <a16:creationId xmlns:a16="http://schemas.microsoft.com/office/drawing/2014/main" id="{34653B00-FEDF-CA4B-A665-0E2334ED9967}"/>
              </a:ext>
            </a:extLst>
          </p:cNvPr>
          <p:cNvGrpSpPr/>
          <p:nvPr/>
        </p:nvGrpSpPr>
        <p:grpSpPr>
          <a:xfrm>
            <a:off x="7464950" y="1480232"/>
            <a:ext cx="321452" cy="314960"/>
            <a:chOff x="3754657" y="3796110"/>
            <a:chExt cx="685992" cy="672138"/>
          </a:xfrm>
          <a:solidFill>
            <a:schemeClr val="bg1"/>
          </a:solidFill>
        </p:grpSpPr>
        <p:sp>
          <p:nvSpPr>
            <p:cNvPr id="59" name="任意多边形: 形状 117">
              <a:extLst>
                <a:ext uri="{FF2B5EF4-FFF2-40B4-BE49-F238E27FC236}">
                  <a16:creationId xmlns:a16="http://schemas.microsoft.com/office/drawing/2014/main" id="{E15ADE1C-5F0B-B04F-8EEE-C2E017209BEE}"/>
                </a:ext>
              </a:extLst>
            </p:cNvPr>
            <p:cNvSpPr/>
            <p:nvPr/>
          </p:nvSpPr>
          <p:spPr>
            <a:xfrm>
              <a:off x="3998109" y="3796110"/>
              <a:ext cx="442540" cy="428764"/>
            </a:xfrm>
            <a:custGeom>
              <a:avLst/>
              <a:gdLst>
                <a:gd name="connsiteX0" fmla="*/ 119313 w 442540"/>
                <a:gd name="connsiteY0" fmla="*/ 280966 h 428764"/>
                <a:gd name="connsiteX1" fmla="*/ 79309 w 442540"/>
                <a:gd name="connsiteY1" fmla="*/ 270147 h 428764"/>
                <a:gd name="connsiteX2" fmla="*/ 0 w 442540"/>
                <a:gd name="connsiteY2" fmla="*/ 349456 h 428764"/>
                <a:gd name="connsiteX3" fmla="*/ 79309 w 442540"/>
                <a:gd name="connsiteY3" fmla="*/ 428765 h 428764"/>
                <a:gd name="connsiteX4" fmla="*/ 158617 w 442540"/>
                <a:gd name="connsiteY4" fmla="*/ 349456 h 428764"/>
                <a:gd name="connsiteX5" fmla="*/ 150523 w 442540"/>
                <a:gd name="connsiteY5" fmla="*/ 314433 h 428764"/>
                <a:gd name="connsiteX6" fmla="*/ 327041 w 442540"/>
                <a:gd name="connsiteY6" fmla="*/ 137915 h 428764"/>
                <a:gd name="connsiteX7" fmla="*/ 351246 w 442540"/>
                <a:gd name="connsiteY7" fmla="*/ 158306 h 428764"/>
                <a:gd name="connsiteX8" fmla="*/ 442541 w 442540"/>
                <a:gd name="connsiteY8" fmla="*/ 72226 h 428764"/>
                <a:gd name="connsiteX9" fmla="*/ 374595 w 442540"/>
                <a:gd name="connsiteY9" fmla="*/ 64910 h 428764"/>
                <a:gd name="connsiteX10" fmla="*/ 365801 w 442540"/>
                <a:gd name="connsiteY10" fmla="*/ 0 h 428764"/>
                <a:gd name="connsiteX11" fmla="*/ 274428 w 442540"/>
                <a:gd name="connsiteY11" fmla="*/ 86080 h 428764"/>
                <a:gd name="connsiteX12" fmla="*/ 294586 w 442540"/>
                <a:gd name="connsiteY12" fmla="*/ 105537 h 428764"/>
                <a:gd name="connsiteX13" fmla="*/ 119313 w 442540"/>
                <a:gd name="connsiteY13" fmla="*/ 280966 h 4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540" h="428764">
                  <a:moveTo>
                    <a:pt x="119313" y="280966"/>
                  </a:moveTo>
                  <a:cubicBezTo>
                    <a:pt x="107561" y="274117"/>
                    <a:pt x="93941" y="270147"/>
                    <a:pt x="79309" y="270147"/>
                  </a:cubicBezTo>
                  <a:cubicBezTo>
                    <a:pt x="35490" y="270147"/>
                    <a:pt x="0" y="305638"/>
                    <a:pt x="0" y="349456"/>
                  </a:cubicBezTo>
                  <a:cubicBezTo>
                    <a:pt x="0" y="393274"/>
                    <a:pt x="35490" y="428765"/>
                    <a:pt x="79309" y="428765"/>
                  </a:cubicBezTo>
                  <a:cubicBezTo>
                    <a:pt x="123127" y="428765"/>
                    <a:pt x="158617" y="393274"/>
                    <a:pt x="158617" y="349456"/>
                  </a:cubicBezTo>
                  <a:cubicBezTo>
                    <a:pt x="158617" y="336925"/>
                    <a:pt x="155660" y="325018"/>
                    <a:pt x="150523" y="314433"/>
                  </a:cubicBezTo>
                  <a:lnTo>
                    <a:pt x="327041" y="137915"/>
                  </a:lnTo>
                  <a:lnTo>
                    <a:pt x="351246" y="158306"/>
                  </a:lnTo>
                  <a:lnTo>
                    <a:pt x="442541" y="72226"/>
                  </a:lnTo>
                  <a:lnTo>
                    <a:pt x="374595" y="64910"/>
                  </a:lnTo>
                  <a:lnTo>
                    <a:pt x="365801" y="0"/>
                  </a:lnTo>
                  <a:lnTo>
                    <a:pt x="274428" y="86080"/>
                  </a:lnTo>
                  <a:lnTo>
                    <a:pt x="294586" y="105537"/>
                  </a:lnTo>
                  <a:lnTo>
                    <a:pt x="119313" y="280966"/>
                  </a:lnTo>
                  <a:close/>
                </a:path>
              </a:pathLst>
            </a:custGeom>
            <a:grpFill/>
            <a:ln w="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118">
              <a:extLst>
                <a:ext uri="{FF2B5EF4-FFF2-40B4-BE49-F238E27FC236}">
                  <a16:creationId xmlns:a16="http://schemas.microsoft.com/office/drawing/2014/main" id="{C6DFB3B9-438C-E647-BEA0-3CA465ADA784}"/>
                </a:ext>
              </a:extLst>
            </p:cNvPr>
            <p:cNvSpPr/>
            <p:nvPr/>
          </p:nvSpPr>
          <p:spPr>
            <a:xfrm>
              <a:off x="3754657" y="3822884"/>
              <a:ext cx="645443" cy="645365"/>
            </a:xfrm>
            <a:custGeom>
              <a:avLst/>
              <a:gdLst>
                <a:gd name="connsiteX0" fmla="*/ 547845 w 645443"/>
                <a:gd name="connsiteY0" fmla="*/ 161730 h 645365"/>
                <a:gd name="connsiteX1" fmla="*/ 599680 w 645443"/>
                <a:gd name="connsiteY1" fmla="*/ 322760 h 645365"/>
                <a:gd name="connsiteX2" fmla="*/ 322761 w 645443"/>
                <a:gd name="connsiteY2" fmla="*/ 599679 h 645365"/>
                <a:gd name="connsiteX3" fmla="*/ 45764 w 645443"/>
                <a:gd name="connsiteY3" fmla="*/ 322760 h 645365"/>
                <a:gd name="connsiteX4" fmla="*/ 322761 w 645443"/>
                <a:gd name="connsiteY4" fmla="*/ 45764 h 645365"/>
                <a:gd name="connsiteX5" fmla="*/ 483012 w 645443"/>
                <a:gd name="connsiteY5" fmla="*/ 97054 h 645365"/>
                <a:gd name="connsiteX6" fmla="*/ 515779 w 645443"/>
                <a:gd name="connsiteY6" fmla="*/ 64287 h 645365"/>
                <a:gd name="connsiteX7" fmla="*/ 322761 w 645443"/>
                <a:gd name="connsiteY7" fmla="*/ 0 h 645365"/>
                <a:gd name="connsiteX8" fmla="*/ 0 w 645443"/>
                <a:gd name="connsiteY8" fmla="*/ 322683 h 645365"/>
                <a:gd name="connsiteX9" fmla="*/ 322761 w 645443"/>
                <a:gd name="connsiteY9" fmla="*/ 645365 h 645365"/>
                <a:gd name="connsiteX10" fmla="*/ 645443 w 645443"/>
                <a:gd name="connsiteY10" fmla="*/ 322683 h 645365"/>
                <a:gd name="connsiteX11" fmla="*/ 580611 w 645443"/>
                <a:gd name="connsiteY11" fmla="*/ 128886 h 645365"/>
                <a:gd name="connsiteX12" fmla="*/ 547845 w 645443"/>
                <a:gd name="connsiteY12" fmla="*/ 161730 h 64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5443" h="645365">
                  <a:moveTo>
                    <a:pt x="547845" y="161730"/>
                  </a:moveTo>
                  <a:cubicBezTo>
                    <a:pt x="580456" y="207105"/>
                    <a:pt x="599680" y="262754"/>
                    <a:pt x="599680" y="322760"/>
                  </a:cubicBezTo>
                  <a:cubicBezTo>
                    <a:pt x="599680" y="475463"/>
                    <a:pt x="475463" y="599679"/>
                    <a:pt x="322761" y="599679"/>
                  </a:cubicBezTo>
                  <a:cubicBezTo>
                    <a:pt x="170058" y="599679"/>
                    <a:pt x="45764" y="475463"/>
                    <a:pt x="45764" y="322760"/>
                  </a:cubicBezTo>
                  <a:cubicBezTo>
                    <a:pt x="45764" y="170058"/>
                    <a:pt x="170058" y="45764"/>
                    <a:pt x="322761" y="45764"/>
                  </a:cubicBezTo>
                  <a:cubicBezTo>
                    <a:pt x="382456" y="45764"/>
                    <a:pt x="437715" y="64832"/>
                    <a:pt x="483012" y="97054"/>
                  </a:cubicBezTo>
                  <a:lnTo>
                    <a:pt x="515779" y="64287"/>
                  </a:lnTo>
                  <a:cubicBezTo>
                    <a:pt x="461920" y="23972"/>
                    <a:pt x="395065" y="0"/>
                    <a:pt x="322761" y="0"/>
                  </a:cubicBezTo>
                  <a:cubicBezTo>
                    <a:pt x="144841" y="0"/>
                    <a:pt x="0" y="144764"/>
                    <a:pt x="0" y="322683"/>
                  </a:cubicBezTo>
                  <a:cubicBezTo>
                    <a:pt x="0" y="500602"/>
                    <a:pt x="144764" y="645365"/>
                    <a:pt x="322761" y="645365"/>
                  </a:cubicBezTo>
                  <a:cubicBezTo>
                    <a:pt x="500758" y="645365"/>
                    <a:pt x="645443" y="500602"/>
                    <a:pt x="645443" y="322683"/>
                  </a:cubicBezTo>
                  <a:cubicBezTo>
                    <a:pt x="645443" y="249990"/>
                    <a:pt x="621316" y="182900"/>
                    <a:pt x="580611" y="128886"/>
                  </a:cubicBezTo>
                  <a:lnTo>
                    <a:pt x="547845" y="161730"/>
                  </a:lnTo>
                  <a:close/>
                </a:path>
              </a:pathLst>
            </a:custGeom>
            <a:grpFill/>
            <a:ln w="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119">
              <a:extLst>
                <a:ext uri="{FF2B5EF4-FFF2-40B4-BE49-F238E27FC236}">
                  <a16:creationId xmlns:a16="http://schemas.microsoft.com/office/drawing/2014/main" id="{B73DB442-EEBB-CE47-A568-36BAE3F6F577}"/>
                </a:ext>
              </a:extLst>
            </p:cNvPr>
            <p:cNvSpPr/>
            <p:nvPr/>
          </p:nvSpPr>
          <p:spPr>
            <a:xfrm>
              <a:off x="3874592" y="3942820"/>
              <a:ext cx="405649" cy="405649"/>
            </a:xfrm>
            <a:custGeom>
              <a:avLst/>
              <a:gdLst>
                <a:gd name="connsiteX0" fmla="*/ 202825 w 405649"/>
                <a:gd name="connsiteY0" fmla="*/ 45764 h 405649"/>
                <a:gd name="connsiteX1" fmla="*/ 276141 w 405649"/>
                <a:gd name="connsiteY1" fmla="*/ 64054 h 405649"/>
                <a:gd name="connsiteX2" fmla="*/ 309685 w 405649"/>
                <a:gd name="connsiteY2" fmla="*/ 30509 h 405649"/>
                <a:gd name="connsiteX3" fmla="*/ 202825 w 405649"/>
                <a:gd name="connsiteY3" fmla="*/ 0 h 405649"/>
                <a:gd name="connsiteX4" fmla="*/ 0 w 405649"/>
                <a:gd name="connsiteY4" fmla="*/ 202825 h 405649"/>
                <a:gd name="connsiteX5" fmla="*/ 202825 w 405649"/>
                <a:gd name="connsiteY5" fmla="*/ 405649 h 405649"/>
                <a:gd name="connsiteX6" fmla="*/ 405650 w 405649"/>
                <a:gd name="connsiteY6" fmla="*/ 202825 h 405649"/>
                <a:gd name="connsiteX7" fmla="*/ 374595 w 405649"/>
                <a:gd name="connsiteY7" fmla="*/ 95186 h 405649"/>
                <a:gd name="connsiteX8" fmla="*/ 341129 w 405649"/>
                <a:gd name="connsiteY8" fmla="*/ 128653 h 405649"/>
                <a:gd name="connsiteX9" fmla="*/ 359808 w 405649"/>
                <a:gd name="connsiteY9" fmla="*/ 202825 h 405649"/>
                <a:gd name="connsiteX10" fmla="*/ 202825 w 405649"/>
                <a:gd name="connsiteY10" fmla="*/ 359807 h 405649"/>
                <a:gd name="connsiteX11" fmla="*/ 45842 w 405649"/>
                <a:gd name="connsiteY11" fmla="*/ 202825 h 405649"/>
                <a:gd name="connsiteX12" fmla="*/ 202825 w 405649"/>
                <a:gd name="connsiteY12" fmla="*/ 45764 h 405649"/>
                <a:gd name="connsiteX13" fmla="*/ 202825 w 405649"/>
                <a:gd name="connsiteY13" fmla="*/ 45764 h 4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5649" h="405649">
                  <a:moveTo>
                    <a:pt x="202825" y="45764"/>
                  </a:moveTo>
                  <a:cubicBezTo>
                    <a:pt x="229287" y="45764"/>
                    <a:pt x="254270" y="52379"/>
                    <a:pt x="276141" y="64054"/>
                  </a:cubicBezTo>
                  <a:lnTo>
                    <a:pt x="309685" y="30509"/>
                  </a:lnTo>
                  <a:cubicBezTo>
                    <a:pt x="278631" y="11208"/>
                    <a:pt x="242051" y="0"/>
                    <a:pt x="202825" y="0"/>
                  </a:cubicBezTo>
                  <a:cubicBezTo>
                    <a:pt x="90983" y="0"/>
                    <a:pt x="0" y="90983"/>
                    <a:pt x="0" y="202825"/>
                  </a:cubicBezTo>
                  <a:cubicBezTo>
                    <a:pt x="0" y="314666"/>
                    <a:pt x="90983" y="405649"/>
                    <a:pt x="202825" y="405649"/>
                  </a:cubicBezTo>
                  <a:cubicBezTo>
                    <a:pt x="314666" y="405649"/>
                    <a:pt x="405650" y="314666"/>
                    <a:pt x="405650" y="202825"/>
                  </a:cubicBezTo>
                  <a:cubicBezTo>
                    <a:pt x="405650" y="163287"/>
                    <a:pt x="394209" y="126396"/>
                    <a:pt x="374595" y="95186"/>
                  </a:cubicBezTo>
                  <a:lnTo>
                    <a:pt x="341129" y="128653"/>
                  </a:lnTo>
                  <a:cubicBezTo>
                    <a:pt x="353037" y="150756"/>
                    <a:pt x="359808" y="176051"/>
                    <a:pt x="359808" y="202825"/>
                  </a:cubicBezTo>
                  <a:cubicBezTo>
                    <a:pt x="359808" y="289371"/>
                    <a:pt x="289372" y="359807"/>
                    <a:pt x="202825" y="359807"/>
                  </a:cubicBezTo>
                  <a:cubicBezTo>
                    <a:pt x="116278" y="359807"/>
                    <a:pt x="45842" y="289371"/>
                    <a:pt x="45842" y="202825"/>
                  </a:cubicBezTo>
                  <a:cubicBezTo>
                    <a:pt x="45764" y="116190"/>
                    <a:pt x="116200" y="45764"/>
                    <a:pt x="202825" y="45764"/>
                  </a:cubicBezTo>
                  <a:lnTo>
                    <a:pt x="202825" y="45764"/>
                  </a:lnTo>
                  <a:close/>
                </a:path>
              </a:pathLst>
            </a:custGeom>
            <a:grpFill/>
            <a:ln w="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18DC382-3BB6-414E-A24D-5673CD6191F6}"/>
                  </a:ext>
                </a:extLst>
              </p:cNvPr>
              <p:cNvSpPr txBox="1"/>
              <p:nvPr/>
            </p:nvSpPr>
            <p:spPr>
              <a:xfrm>
                <a:off x="7472963" y="3788703"/>
                <a:ext cx="3737626" cy="499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𝑜𝑠𝑠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l-GR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kumimoji="1" lang="el-GR" altLang="zh-CN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kumimoji="1" lang="el-GR" altLang="zh-CN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kumimoji="1" lang="el-GR" altLang="zh-CN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l-GR" altLang="zh-CN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sup>
                              <m:e>
                                <m:f>
                                  <m:fPr>
                                    <m:ctrlPr>
                                      <a:rPr kumimoji="1" lang="el-GR" altLang="zh-CN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kumimoji="1" lang="el-GR" altLang="zh-CN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𝑄𝐿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1" lang="en-US" altLang="zh-CN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p>
                                    </m:sSubSup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nary>
                          </m:e>
                        </m:nary>
                      </m:e>
                    </m:nary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18DC382-3BB6-414E-A24D-5673CD619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963" y="3788703"/>
                <a:ext cx="3737626" cy="499752"/>
              </a:xfrm>
              <a:prstGeom prst="rect">
                <a:avLst/>
              </a:prstGeom>
              <a:blipFill>
                <a:blip r:embed="rId4"/>
                <a:stretch>
                  <a:fillRect l="-2034" t="-63415" b="-1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AE50A07-7805-6B45-8C6E-9D3297029139}"/>
                  </a:ext>
                </a:extLst>
              </p:cNvPr>
              <p:cNvSpPr/>
              <p:nvPr/>
            </p:nvSpPr>
            <p:spPr>
              <a:xfrm>
                <a:off x="7273092" y="2754592"/>
                <a:ext cx="4496359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AE50A07-7805-6B45-8C6E-9D3297029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092" y="2754592"/>
                <a:ext cx="4496359" cy="410497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ADDDACD-1A41-5142-8C75-5A84E8D2F7B8}"/>
                  </a:ext>
                </a:extLst>
              </p:cNvPr>
              <p:cNvSpPr/>
              <p:nvPr/>
            </p:nvSpPr>
            <p:spPr>
              <a:xfrm>
                <a:off x="6969945" y="2041019"/>
                <a:ext cx="5023581" cy="667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5275" indent="-158750">
                  <a:buClr>
                    <a:srgbClr val="FF7C41"/>
                  </a:buClr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Given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  <a:cs typeface="Calibri" panose="020F0502020204030204" pitchFamily="34" charset="0"/>
                      </a:rPr>
                      <m:t>𝑞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10%,50%,90%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kumimoji="1"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then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quantile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loss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ingFang SC" panose="020B0400000000000000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ingFang SC" panose="020B0400000000000000" pitchFamily="34" charset="-122"/>
                            <a:cs typeface="Calibri" panose="020F0502020204030204" pitchFamily="34" charset="0"/>
                          </a:rPr>
                          <m:t>𝑄𝐿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ingFang SC" panose="020B0400000000000000" pitchFamily="34" charset="-122"/>
                            <a:cs typeface="Calibri" panose="020F0502020204030204" pitchFamily="34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at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point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denoted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as: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ADDDACD-1A41-5142-8C75-5A84E8D2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945" y="2041019"/>
                <a:ext cx="5023581" cy="667747"/>
              </a:xfrm>
              <a:prstGeom prst="rect">
                <a:avLst/>
              </a:prstGeom>
              <a:blipFill>
                <a:blip r:embed="rId6"/>
                <a:stretch>
                  <a:fillRect t="-3774" r="-253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F2928208-D4DB-7F4B-9C03-21133BE48FA1}"/>
              </a:ext>
            </a:extLst>
          </p:cNvPr>
          <p:cNvSpPr/>
          <p:nvPr/>
        </p:nvSpPr>
        <p:spPr>
          <a:xfrm>
            <a:off x="6987413" y="3332380"/>
            <a:ext cx="3170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5275" indent="-158750"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Then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final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quantile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loss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is: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2DD88B1-7760-CB4B-B377-0A3BC8952338}"/>
              </a:ext>
            </a:extLst>
          </p:cNvPr>
          <p:cNvSpPr/>
          <p:nvPr/>
        </p:nvSpPr>
        <p:spPr>
          <a:xfrm>
            <a:off x="7011562" y="4482642"/>
            <a:ext cx="4577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5275" indent="-158750"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We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introduce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quantile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risk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as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a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key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metric: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C5DD9177-DFC7-BC40-BFD4-D4699E686B78}"/>
                  </a:ext>
                </a:extLst>
              </p:cNvPr>
              <p:cNvSpPr txBox="1"/>
              <p:nvPr/>
            </p:nvSpPr>
            <p:spPr>
              <a:xfrm>
                <a:off x="7521151" y="4984977"/>
                <a:ext cx="3691139" cy="75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Risk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el-GR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l-GR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1" lang="el-GR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l-GR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l-GR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𝑄𝐿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b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zh-CN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el-GR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l-GR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1" lang="el-GR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l-GR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C5DD9177-DFC7-BC40-BFD4-D4699E68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151" y="4984977"/>
                <a:ext cx="3691139" cy="752450"/>
              </a:xfrm>
              <a:prstGeom prst="rect">
                <a:avLst/>
              </a:prstGeom>
              <a:blipFill>
                <a:blip r:embed="rId7"/>
                <a:stretch>
                  <a:fillRect l="-685" t="-58333" b="-8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6FD2830E-40F8-D04A-9E48-7E733AE80B9D}"/>
                  </a:ext>
                </a:extLst>
              </p:cNvPr>
              <p:cNvSpPr txBox="1"/>
              <p:nvPr/>
            </p:nvSpPr>
            <p:spPr>
              <a:xfrm>
                <a:off x="7468747" y="5737427"/>
                <a:ext cx="3143305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test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dataset.</a:t>
                </a:r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6FD2830E-40F8-D04A-9E48-7E733AE80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47" y="5737427"/>
                <a:ext cx="3143305" cy="378052"/>
              </a:xfrm>
              <a:prstGeom prst="rect">
                <a:avLst/>
              </a:prstGeom>
              <a:blipFill>
                <a:blip r:embed="rId8"/>
                <a:stretch>
                  <a:fillRect l="-1613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05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69">
            <a:extLst>
              <a:ext uri="{FF2B5EF4-FFF2-40B4-BE49-F238E27FC236}">
                <a16:creationId xmlns:a16="http://schemas.microsoft.com/office/drawing/2014/main" id="{84820AD3-6FCA-B44D-A14C-64F2CFFB4AF0}"/>
              </a:ext>
            </a:extLst>
          </p:cNvPr>
          <p:cNvSpPr/>
          <p:nvPr/>
        </p:nvSpPr>
        <p:spPr>
          <a:xfrm flipV="1">
            <a:off x="7032672" y="1118009"/>
            <a:ext cx="5159328" cy="4931913"/>
          </a:xfrm>
          <a:prstGeom prst="roundRect">
            <a:avLst>
              <a:gd name="adj" fmla="val 0"/>
            </a:avLst>
          </a:prstGeom>
          <a:gradFill flip="none" rotWithShape="1">
            <a:gsLst>
              <a:gs pos="90345">
                <a:srgbClr val="0279C2">
                  <a:alpha val="13000"/>
                </a:srgbClr>
              </a:gs>
              <a:gs pos="0">
                <a:srgbClr val="0279C2">
                  <a:alpha val="16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</a:ln>
          <a:effectLst>
            <a:outerShdw blurRad="114300" sx="102000" sy="102000" algn="ctr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E093DB-53B4-944C-8F5A-DF73E9128AF9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AF8B0E4-486C-FA4E-9A66-821F2C6D64D5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8" name="直接连接符 93">
                <a:extLst>
                  <a:ext uri="{FF2B5EF4-FFF2-40B4-BE49-F238E27FC236}">
                    <a16:creationId xmlns:a16="http://schemas.microsoft.com/office/drawing/2014/main" id="{DA9F8069-E563-F74E-99E5-13DBC56C74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" name="直接连接符 94">
                <a:extLst>
                  <a:ext uri="{FF2B5EF4-FFF2-40B4-BE49-F238E27FC236}">
                    <a16:creationId xmlns:a16="http://schemas.microsoft.com/office/drawing/2014/main" id="{FECE921F-5229-FE42-ADFB-DEB153404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5FE61562-3E0A-7840-9DA5-357F05930AC2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FB9ED4B-CB11-264B-8ACE-EFB47F923BE1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5" name="直接连接符 90">
                <a:extLst>
                  <a:ext uri="{FF2B5EF4-FFF2-40B4-BE49-F238E27FC236}">
                    <a16:creationId xmlns:a16="http://schemas.microsoft.com/office/drawing/2014/main" id="{0569D2E6-7574-9E41-A8B4-A9C35C8F9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6" name="直接连接符 91">
                <a:extLst>
                  <a:ext uri="{FF2B5EF4-FFF2-40B4-BE49-F238E27FC236}">
                    <a16:creationId xmlns:a16="http://schemas.microsoft.com/office/drawing/2014/main" id="{CA40A926-313E-FA44-88C9-E97ABD73B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907CC93-457E-144E-A6F1-2019204CA179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CFDDE292-C6F4-4849-AA26-05070EA7A7F8}"/>
              </a:ext>
            </a:extLst>
          </p:cNvPr>
          <p:cNvSpPr txBox="1">
            <a:spLocks/>
          </p:cNvSpPr>
          <p:nvPr/>
        </p:nvSpPr>
        <p:spPr>
          <a:xfrm>
            <a:off x="3701967" y="377518"/>
            <a:ext cx="4716291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Causal Transformer Framework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9ED0583-5DD0-9648-BCAC-CFEF7D87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5" y="1095152"/>
            <a:ext cx="6772971" cy="4954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F959CB-4736-7A48-9831-895D9C9FAF5F}"/>
                  </a:ext>
                </a:extLst>
              </p:cNvPr>
              <p:cNvSpPr/>
              <p:nvPr/>
            </p:nvSpPr>
            <p:spPr>
              <a:xfrm>
                <a:off x="7061908" y="1095152"/>
                <a:ext cx="4990071" cy="4384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overview of </a:t>
                </a:r>
                <a:r>
                  <a:rPr lang="en" altLang="zh-CN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CausalTrans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framework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" altLang="zh-CN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" altLang="zh-CN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" altLang="zh-CN" b="1" dirty="0">
                    <a:solidFill>
                      <a:srgbClr val="FF7C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(a).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framework consists of three essential components: </a:t>
                </a:r>
                <a:r>
                  <a:rPr lang="en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Fast S.F.</a:t>
                </a:r>
                <a:r>
                  <a:rPr lang="en" altLang="zh-CN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" altLang="zh-CN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fast graph spatial fusion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), </a:t>
                </a:r>
                <a:r>
                  <a:rPr lang="en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C.A.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" altLang="zh-CN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causal attention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), and </a:t>
                </a:r>
                <a:r>
                  <a:rPr lang="en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T.A.</a:t>
                </a:r>
                <a:r>
                  <a:rPr lang="en" altLang="zh-CN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" altLang="zh-CN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temporal attention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Demand and supply are trained separately in sequence.  </a:t>
                </a:r>
              </a:p>
              <a:p>
                <a:pPr>
                  <a:lnSpc>
                    <a:spcPct val="130000"/>
                  </a:lnSpc>
                </a:pPr>
                <a:r>
                  <a:rPr lang="en" altLang="zh-CN" b="1" dirty="0">
                    <a:solidFill>
                      <a:srgbClr val="FF7C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(b).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Fast S.F.</a:t>
                </a:r>
                <a:r>
                  <a:rPr lang="en" altLang="zh-CN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consists of self-clustering with GAT and fast attention. </a:t>
                </a:r>
              </a:p>
              <a:p>
                <a:pPr>
                  <a:lnSpc>
                    <a:spcPct val="130000"/>
                  </a:lnSpc>
                </a:pPr>
                <a:r>
                  <a:rPr lang="en" altLang="zh-CN" b="1" dirty="0">
                    <a:solidFill>
                      <a:srgbClr val="FF7C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(c).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C.A.</a:t>
                </a:r>
                <a:r>
                  <a:rPr lang="en" altLang="zh-CN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applies offline trained causal weights 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el-GR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 online treatments evaluations. </a:t>
                </a:r>
              </a:p>
              <a:p>
                <a:pPr>
                  <a:lnSpc>
                    <a:spcPct val="130000"/>
                  </a:lnSpc>
                </a:pPr>
                <a:r>
                  <a:rPr lang="en" altLang="zh-CN" b="1" dirty="0">
                    <a:solidFill>
                      <a:srgbClr val="FF7C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(d).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" altLang="zh-CN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T.A.</a:t>
                </a:r>
                <a:r>
                  <a:rPr lang="en" altLang="zh-CN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aims to keep ordering self-attentions. 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F959CB-4736-7A48-9831-895D9C9FA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908" y="1095152"/>
                <a:ext cx="4990071" cy="4384405"/>
              </a:xfrm>
              <a:prstGeom prst="rect">
                <a:avLst/>
              </a:prstGeom>
              <a:blipFill>
                <a:blip r:embed="rId3"/>
                <a:stretch>
                  <a:fillRect l="-761" r="-1523" b="-1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715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69">
            <a:extLst>
              <a:ext uri="{FF2B5EF4-FFF2-40B4-BE49-F238E27FC236}">
                <a16:creationId xmlns:a16="http://schemas.microsoft.com/office/drawing/2014/main" id="{097E707D-C6DF-FA4E-9ED8-1E17CED55B03}"/>
              </a:ext>
            </a:extLst>
          </p:cNvPr>
          <p:cNvSpPr/>
          <p:nvPr/>
        </p:nvSpPr>
        <p:spPr>
          <a:xfrm flipV="1">
            <a:off x="0" y="930316"/>
            <a:ext cx="12192000" cy="53276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0345">
                <a:srgbClr val="0279C2">
                  <a:alpha val="13000"/>
                </a:srgbClr>
              </a:gs>
              <a:gs pos="0">
                <a:srgbClr val="0279C2">
                  <a:alpha val="16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</a:ln>
          <a:effectLst>
            <a:outerShdw blurRad="114300" sx="102000" sy="102000" algn="ctr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CDC0A9-4A24-8047-BC56-48494777627E}"/>
              </a:ext>
            </a:extLst>
          </p:cNvPr>
          <p:cNvGrpSpPr/>
          <p:nvPr/>
        </p:nvGrpSpPr>
        <p:grpSpPr>
          <a:xfrm>
            <a:off x="1709466" y="753951"/>
            <a:ext cx="8773069" cy="45719"/>
            <a:chOff x="2064397" y="753951"/>
            <a:chExt cx="8773069" cy="4571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9A01B0-C726-714C-9882-8FD0B03FAF31}"/>
                </a:ext>
              </a:extLst>
            </p:cNvPr>
            <p:cNvGrpSpPr/>
            <p:nvPr/>
          </p:nvGrpSpPr>
          <p:grpSpPr>
            <a:xfrm flipH="1">
              <a:off x="2064397" y="753951"/>
              <a:ext cx="1558132" cy="45719"/>
              <a:chOff x="9098280" y="792480"/>
              <a:chExt cx="1558132" cy="45719"/>
            </a:xfrm>
          </p:grpSpPr>
          <p:cxnSp>
            <p:nvCxnSpPr>
              <p:cNvPr id="8" name="直接连接符 93">
                <a:extLst>
                  <a:ext uri="{FF2B5EF4-FFF2-40B4-BE49-F238E27FC236}">
                    <a16:creationId xmlns:a16="http://schemas.microsoft.com/office/drawing/2014/main" id="{AD654F43-EBD5-634E-92D5-A372DD131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9" name="直接连接符 94">
                <a:extLst>
                  <a:ext uri="{FF2B5EF4-FFF2-40B4-BE49-F238E27FC236}">
                    <a16:creationId xmlns:a16="http://schemas.microsoft.com/office/drawing/2014/main" id="{314F6750-BD49-1944-B123-7E56B6315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C19F7CD-AB1F-2547-91DD-89C1B17A0613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2178777-60A5-5E4B-BA8B-8FD872B0FAEA}"/>
                </a:ext>
              </a:extLst>
            </p:cNvPr>
            <p:cNvGrpSpPr/>
            <p:nvPr/>
          </p:nvGrpSpPr>
          <p:grpSpPr>
            <a:xfrm>
              <a:off x="9279334" y="753951"/>
              <a:ext cx="1558132" cy="45719"/>
              <a:chOff x="9098280" y="792480"/>
              <a:chExt cx="1558132" cy="45719"/>
            </a:xfrm>
          </p:grpSpPr>
          <p:cxnSp>
            <p:nvCxnSpPr>
              <p:cNvPr id="5" name="直接连接符 90">
                <a:extLst>
                  <a:ext uri="{FF2B5EF4-FFF2-40B4-BE49-F238E27FC236}">
                    <a16:creationId xmlns:a16="http://schemas.microsoft.com/office/drawing/2014/main" id="{14EA9F50-4290-2048-8ED8-84F4EA96F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7" y="815339"/>
                <a:ext cx="1522245" cy="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100000">
                      <a:srgbClr val="43F6FF">
                        <a:alpha val="0"/>
                      </a:srgbClr>
                    </a:gs>
                    <a:gs pos="0">
                      <a:srgbClr val="43F6FF">
                        <a:alpha val="7000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6" name="直接连接符 91">
                <a:extLst>
                  <a:ext uri="{FF2B5EF4-FFF2-40B4-BE49-F238E27FC236}">
                    <a16:creationId xmlns:a16="http://schemas.microsoft.com/office/drawing/2014/main" id="{4F6CF356-DAA3-FF4A-BF9D-892C06CAE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168" y="815339"/>
                <a:ext cx="339778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43F6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CBBE402-578F-A948-AE67-2A4BD370AFF5}"/>
                  </a:ext>
                </a:extLst>
              </p:cNvPr>
              <p:cNvSpPr/>
              <p:nvPr/>
            </p:nvSpPr>
            <p:spPr>
              <a:xfrm>
                <a:off x="9098280" y="792480"/>
                <a:ext cx="45719" cy="45719"/>
              </a:xfrm>
              <a:prstGeom prst="ellipse">
                <a:avLst/>
              </a:prstGeom>
              <a:solidFill>
                <a:srgbClr val="43F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155527C7-6AF9-224A-A8B0-EC498509D5D7}"/>
              </a:ext>
            </a:extLst>
          </p:cNvPr>
          <p:cNvSpPr txBox="1">
            <a:spLocks/>
          </p:cNvSpPr>
          <p:nvPr/>
        </p:nvSpPr>
        <p:spPr>
          <a:xfrm>
            <a:off x="3545237" y="276450"/>
            <a:ext cx="5379166" cy="523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algn="ctr"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DDDDDD"/>
                </a:solidFill>
                <a:uFillTx/>
                <a:latin typeface="PingFang SC Light"/>
                <a:ea typeface="PingFang SC Light"/>
                <a:cs typeface="PingFang SC Light"/>
              </a:defRPr>
            </a:lvl9pPr>
          </a:lstStyle>
          <a:p>
            <a:r>
              <a:rPr lang="en-US" altLang="zh-CN" dirty="0"/>
              <a:t>Fast</a:t>
            </a:r>
            <a:r>
              <a:rPr lang="en" altLang="zh-CN" dirty="0"/>
              <a:t> </a:t>
            </a:r>
            <a:r>
              <a:rPr lang="en-US" altLang="zh-CN" dirty="0"/>
              <a:t>Spatial</a:t>
            </a:r>
            <a:r>
              <a:rPr lang="en" altLang="zh-CN" dirty="0"/>
              <a:t> </a:t>
            </a:r>
            <a:r>
              <a:rPr lang="en-US" altLang="zh-CN" dirty="0"/>
              <a:t>Graph</a:t>
            </a:r>
            <a:r>
              <a:rPr lang="en" altLang="zh-CN" dirty="0"/>
              <a:t> </a:t>
            </a:r>
            <a:r>
              <a:rPr lang="en-US" altLang="zh-CN" dirty="0"/>
              <a:t>Fusion</a:t>
            </a:r>
            <a:r>
              <a:rPr lang="en" altLang="zh-CN" dirty="0"/>
              <a:t> </a:t>
            </a:r>
            <a:r>
              <a:rPr lang="en-US" altLang="zh-CN" dirty="0"/>
              <a:t>Attention</a:t>
            </a:r>
            <a:r>
              <a:rPr lang="en" altLang="zh-CN" dirty="0"/>
              <a:t>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F973B8-C2B4-D44B-AD72-0DFD7F698C44}"/>
              </a:ext>
            </a:extLst>
          </p:cNvPr>
          <p:cNvSpPr/>
          <p:nvPr/>
        </p:nvSpPr>
        <p:spPr>
          <a:xfrm>
            <a:off x="674148" y="947702"/>
            <a:ext cx="9142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6525" indent="-136525"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Clustered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unsmoothness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above,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b="1" dirty="0">
                <a:solidFill>
                  <a:srgbClr val="FF7C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follows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0C345DF-4FEB-3149-B248-2283D6523843}"/>
                  </a:ext>
                </a:extLst>
              </p:cNvPr>
              <p:cNvSpPr txBox="1"/>
              <p:nvPr/>
            </p:nvSpPr>
            <p:spPr>
              <a:xfrm>
                <a:off x="2684489" y="1434126"/>
                <a:ext cx="5507212" cy="868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rgbClr val="FF7C4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1" lang="en-US" altLang="zh-CN" b="0" i="1" smtClean="0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1" lang="en-US" altLang="zh-CN" b="1" i="0" smtClean="0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1" lang="en-US" altLang="zh-CN" b="0" i="1" smtClean="0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b="0" i="1" smtClean="0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1" i="0" smtClean="0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kumimoji="1" lang="en-US" altLang="zh-CN" b="0" i="1" smtClean="0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kumimoji="1" lang="en-US" altLang="zh-CN" i="1" smtClean="0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mtClean="0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i="1" smtClean="0">
                                              <a:solidFill>
                                                <a:srgbClr val="FF7C4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1" lang="en-US" altLang="zh-CN" b="1" i="0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1" i="0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0C345DF-4FEB-3149-B248-2283D6523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489" y="1434126"/>
                <a:ext cx="5507212" cy="868892"/>
              </a:xfrm>
              <a:prstGeom prst="rect">
                <a:avLst/>
              </a:prstGeom>
              <a:blipFill>
                <a:blip r:embed="rId2"/>
                <a:stretch>
                  <a:fillRect l="-2989" t="-97101" b="-149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DA366EF-5047-E740-9037-3089A396DD62}"/>
                  </a:ext>
                </a:extLst>
              </p:cNvPr>
              <p:cNvSpPr/>
              <p:nvPr/>
            </p:nvSpPr>
            <p:spPr>
              <a:xfrm>
                <a:off x="8677218" y="1594409"/>
                <a:ext cx="2499402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7C4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𝑶</m:t>
                    </m:r>
                    <m:r>
                      <a:rPr lang="en-US" altLang="zh-CN" b="1" i="1" smtClean="0">
                        <a:solidFill>
                          <a:srgbClr val="FF7C4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𝑵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FF7C4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FF7C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F7C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r>
                  <a:rPr lang="zh-CN" altLang="en-US" b="1" dirty="0">
                    <a:solidFill>
                      <a:srgbClr val="FF7C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F7C4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complexity!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DA366EF-5047-E740-9037-3089A396D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218" y="1594409"/>
                <a:ext cx="2499402" cy="375552"/>
              </a:xfrm>
              <a:prstGeom prst="rect">
                <a:avLst/>
              </a:prstGeom>
              <a:blipFill>
                <a:blip r:embed="rId3"/>
                <a:stretch>
                  <a:fillRect t="-6667" r="-101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2BE7DF3-CDD9-0649-982A-06C2CE348403}"/>
              </a:ext>
            </a:extLst>
          </p:cNvPr>
          <p:cNvCxnSpPr>
            <a:cxnSpLocks/>
          </p:cNvCxnSpPr>
          <p:nvPr/>
        </p:nvCxnSpPr>
        <p:spPr>
          <a:xfrm flipV="1">
            <a:off x="7912595" y="1939959"/>
            <a:ext cx="764623" cy="129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09401F2-1207-804A-9824-D3734361F891}"/>
              </a:ext>
            </a:extLst>
          </p:cNvPr>
          <p:cNvCxnSpPr>
            <a:cxnSpLocks/>
          </p:cNvCxnSpPr>
          <p:nvPr/>
        </p:nvCxnSpPr>
        <p:spPr>
          <a:xfrm>
            <a:off x="7706183" y="1513801"/>
            <a:ext cx="971035" cy="1198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39CF622-814B-554B-A8D6-81CC6EBE0F77}"/>
              </a:ext>
            </a:extLst>
          </p:cNvPr>
          <p:cNvSpPr/>
          <p:nvPr/>
        </p:nvSpPr>
        <p:spPr>
          <a:xfrm>
            <a:off x="674148" y="2674123"/>
            <a:ext cx="4339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6525" indent="-136525"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Theoretically,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Taylor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expansion: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DF4BDDB-89E4-8348-91F5-6533B4FE620A}"/>
                  </a:ext>
                </a:extLst>
              </p:cNvPr>
              <p:cNvSpPr txBox="1"/>
              <p:nvPr/>
            </p:nvSpPr>
            <p:spPr>
              <a:xfrm>
                <a:off x="4724809" y="2730720"/>
                <a:ext cx="2184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rgbClr val="FF7C4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0" smtClean="0">
                                      <a:solidFill>
                                        <a:srgbClr val="FF7C41"/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rgbClr val="FF7C4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zh-CN" b="1" i="0" smtClean="0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rgbClr val="FF7C4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≈1+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zh-CN" i="1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1" i="0" smtClean="0">
                          <a:solidFill>
                            <a:srgbClr val="FF7C41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kumimoji="1" lang="en-US" altLang="zh-CN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DF4BDDB-89E4-8348-91F5-6533B4FE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809" y="2730720"/>
                <a:ext cx="2184508" cy="276999"/>
              </a:xfrm>
              <a:prstGeom prst="rect">
                <a:avLst/>
              </a:prstGeom>
              <a:blipFill>
                <a:blip r:embed="rId4"/>
                <a:stretch>
                  <a:fillRect l="-2326" t="-4348" r="-348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E031935-3FA9-7A4B-AFF5-3B3F31DA24CA}"/>
                  </a:ext>
                </a:extLst>
              </p:cNvPr>
              <p:cNvSpPr/>
              <p:nvPr/>
            </p:nvSpPr>
            <p:spPr>
              <a:xfrm>
                <a:off x="6909317" y="2671995"/>
                <a:ext cx="3830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kumimoji="1" lang="zh-CN" alt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)≈0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zh-CN" altLang="en-U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)≈1.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E031935-3FA9-7A4B-AFF5-3B3F31DA2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17" y="2671995"/>
                <a:ext cx="3830279" cy="369332"/>
              </a:xfrm>
              <a:prstGeom prst="rect">
                <a:avLst/>
              </a:prstGeom>
              <a:blipFill>
                <a:blip r:embed="rId5"/>
                <a:stretch>
                  <a:fillRect l="-990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81CB737-7A5D-334A-99FF-C9E2CAF30BBD}"/>
                  </a:ext>
                </a:extLst>
              </p:cNvPr>
              <p:cNvSpPr/>
              <p:nvPr/>
            </p:nvSpPr>
            <p:spPr>
              <a:xfrm>
                <a:off x="815238" y="3201035"/>
                <a:ext cx="8534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We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introduce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THeiti" panose="0201060004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THeiti" panose="02010600040101010101" pitchFamily="2" charset="-122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THeiti" panose="02010600040101010101" pitchFamily="2" charset="-122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normalization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to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ensure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small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and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positive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FF7C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rgbClr val="FF7C4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1">
                        <a:solidFill>
                          <a:srgbClr val="FF7C41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,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then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we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have:</a:t>
                </a:r>
                <a:r>
                  <a:rPr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STHeiti" panose="02010600040101010101" pitchFamily="2" charset="-122"/>
                    <a:cs typeface="Calibri" panose="020F0502020204030204" pitchFamily="34" charset="0"/>
                  </a:rPr>
                  <a:t> </a:t>
                </a:r>
                <a:endParaRPr lang="en" altLang="zh-CN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STHeiti" panose="0201060004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81CB737-7A5D-334A-99FF-C9E2CAF30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38" y="3201035"/>
                <a:ext cx="8534388" cy="369332"/>
              </a:xfrm>
              <a:prstGeom prst="rect">
                <a:avLst/>
              </a:prstGeom>
              <a:blipFill>
                <a:blip r:embed="rId6"/>
                <a:stretch>
                  <a:fillRect l="-446" t="-6897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DFC27DC-B1FC-6E40-9538-0260B4D83A29}"/>
                  </a:ext>
                </a:extLst>
              </p:cNvPr>
              <p:cNvSpPr/>
              <p:nvPr/>
            </p:nvSpPr>
            <p:spPr>
              <a:xfrm>
                <a:off x="3435716" y="3629963"/>
                <a:ext cx="4627805" cy="676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rgbClr val="FF7C4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>
                                      <a:solidFill>
                                        <a:srgbClr val="FF7C41"/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7C4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zh-CN" b="1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</m:func>
                      <m:r>
                        <a:rPr kumimoji="1" lang="en-US" altLang="zh-CN" i="1">
                          <a:solidFill>
                            <a:srgbClr val="FF7C4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1" smtClean="0">
                          <a:solidFill>
                            <a:srgbClr val="FF7C4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zh-CN" b="1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rgbClr val="FF7C4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r>
                        <a:rPr kumimoji="1" lang="zh-CN" altLang="en-US" b="0" i="1" smtClean="0">
                          <a:solidFill>
                            <a:srgbClr val="FF7C4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rgbClr val="FF7C4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1" i="0" smtClean="0">
                                      <a:solidFill>
                                        <a:srgbClr val="FF7C4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𝐚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rgbClr val="FF7C4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1" i="0" smtClean="0">
                                              <a:solidFill>
                                                <a:srgbClr val="FF7C4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𝐚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7C4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1" i="0" smtClean="0">
                                  <a:solidFill>
                                    <a:srgbClr val="FF7C4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7C4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CN" i="1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1" i="0" smtClean="0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7C4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1" lang="en-US" altLang="zh-CN" b="0" i="0" smtClean="0">
                          <a:solidFill>
                            <a:srgbClr val="FF7C4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DFC27DC-B1FC-6E40-9538-0260B4D83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16" y="3629963"/>
                <a:ext cx="4627805" cy="676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9290C0D0-E03F-DE48-A396-FF4B65F6F552}"/>
              </a:ext>
            </a:extLst>
          </p:cNvPr>
          <p:cNvSpPr/>
          <p:nvPr/>
        </p:nvSpPr>
        <p:spPr>
          <a:xfrm>
            <a:off x="657323" y="4400544"/>
            <a:ext cx="4704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6525" indent="-136525">
              <a:buClr>
                <a:srgbClr val="FF7C4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Finally,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approximate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attention: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B5BE60BD-C5D6-7945-9588-30677FA5E00D}"/>
                  </a:ext>
                </a:extLst>
              </p:cNvPr>
              <p:cNvSpPr/>
              <p:nvPr/>
            </p:nvSpPr>
            <p:spPr>
              <a:xfrm>
                <a:off x="9025708" y="5062712"/>
                <a:ext cx="1851725" cy="375552"/>
              </a:xfrm>
              <a:prstGeom prst="rect">
                <a:avLst/>
              </a:prstGeom>
              <a:solidFill>
                <a:srgbClr val="FF7C4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𝑶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𝑲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)≈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𝑶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B5BE60BD-C5D6-7945-9588-30677FA5E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708" y="5062712"/>
                <a:ext cx="1851725" cy="37555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ED3C7B4-D8B0-9C4F-8C78-F7191D30322D}"/>
                  </a:ext>
                </a:extLst>
              </p:cNvPr>
              <p:cNvSpPr/>
              <p:nvPr/>
            </p:nvSpPr>
            <p:spPr>
              <a:xfrm>
                <a:off x="2947087" y="4769876"/>
                <a:ext cx="5691878" cy="961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kumimoji="1" lang="en-US" altLang="zh-CN" i="1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𝒯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rgbClr val="FF7C4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1" lang="en-US" altLang="zh-CN" b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kumimoji="1" lang="en-US" altLang="zh-CN" i="1">
                                          <a:solidFill>
                                            <a:srgbClr val="FF7C4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𝒯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rgbClr val="FF7C4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1" lang="en-US" altLang="zh-CN" b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1" lang="en-US" altLang="zh-CN" i="1">
                                                  <a:solidFill>
                                                    <a:srgbClr val="FF7C4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rgbClr val="FF7C4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kumimoji="1" lang="en-US" altLang="zh-CN" i="1">
                                                          <a:solidFill>
                                                            <a:srgbClr val="FF7C4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ED3C7B4-D8B0-9C4F-8C78-F7191D303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087" y="4769876"/>
                <a:ext cx="5691878" cy="961225"/>
              </a:xfrm>
              <a:prstGeom prst="rect">
                <a:avLst/>
              </a:prstGeom>
              <a:blipFill>
                <a:blip r:embed="rId9"/>
                <a:stretch>
                  <a:fillRect t="-82895" b="-1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8DE32EFF-A5AE-9048-B3C2-BE7E25FC3C69}"/>
              </a:ext>
            </a:extLst>
          </p:cNvPr>
          <p:cNvCxnSpPr>
            <a:cxnSpLocks/>
          </p:cNvCxnSpPr>
          <p:nvPr/>
        </p:nvCxnSpPr>
        <p:spPr>
          <a:xfrm flipH="1">
            <a:off x="9172998" y="5514202"/>
            <a:ext cx="244538" cy="2737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2D614C6-D622-664B-8A4E-EC3363CB17BE}"/>
              </a:ext>
            </a:extLst>
          </p:cNvPr>
          <p:cNvSpPr/>
          <p:nvPr/>
        </p:nvSpPr>
        <p:spPr>
          <a:xfrm>
            <a:off x="8313236" y="5731101"/>
            <a:ext cx="1638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STHeiti" panose="02010600040101010101" pitchFamily="2" charset="-122"/>
                <a:cs typeface="Calibri" panose="020F0502020204030204" pitchFamily="34" charset="0"/>
              </a:rPr>
              <a:t>Cluster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STHeiti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STHeiti" panose="02010600040101010101" pitchFamily="2" charset="-122"/>
                <a:cs typeface="Calibri" panose="020F0502020204030204" pitchFamily="34" charset="0"/>
              </a:rPr>
              <a:t>number</a:t>
            </a:r>
            <a:endParaRPr lang="zh-CN" altLang="en-US" dirty="0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2C5BA4DF-AF35-EE48-B79C-0D80247F6E65}"/>
              </a:ext>
            </a:extLst>
          </p:cNvPr>
          <p:cNvCxnSpPr>
            <a:cxnSpLocks/>
          </p:cNvCxnSpPr>
          <p:nvPr/>
        </p:nvCxnSpPr>
        <p:spPr>
          <a:xfrm>
            <a:off x="9816908" y="5514202"/>
            <a:ext cx="882119" cy="2737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E77C0BE2-CD7A-F549-A0B7-CB67449AA07E}"/>
              </a:ext>
            </a:extLst>
          </p:cNvPr>
          <p:cNvSpPr/>
          <p:nvPr/>
        </p:nvSpPr>
        <p:spPr>
          <a:xfrm>
            <a:off x="10007171" y="5731101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STHeiti" panose="02010600040101010101" pitchFamily="2" charset="-122"/>
                <a:cs typeface="Calibri" panose="020F0502020204030204" pitchFamily="34" charset="0"/>
              </a:rPr>
              <a:t>Grid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STHeiti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STHeiti" panose="02010600040101010101" pitchFamily="2" charset="-122"/>
                <a:cs typeface="Calibri" panose="020F0502020204030204" pitchFamily="34" charset="0"/>
              </a:rPr>
              <a:t>number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3971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6645</TotalTime>
  <Words>1324</Words>
  <Application>Microsoft Macintosh PowerPoint</Application>
  <PresentationFormat>Widescreen</PresentationFormat>
  <Paragraphs>255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微软雅黑</vt:lpstr>
      <vt:lpstr>PingFang SC Regular</vt:lpstr>
      <vt:lpstr>Abadi</vt:lpstr>
      <vt:lpstr>Arial</vt:lpstr>
      <vt:lpstr>Calibri</vt:lpstr>
      <vt:lpstr>Cambria Math</vt:lpstr>
      <vt:lpstr>Helvetica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8618206292783</dc:creator>
  <cp:lastModifiedBy>Dai Runpeng</cp:lastModifiedBy>
  <cp:revision>362</cp:revision>
  <dcterms:created xsi:type="dcterms:W3CDTF">2019-11-27T00:41:04Z</dcterms:created>
  <dcterms:modified xsi:type="dcterms:W3CDTF">2024-06-15T21:14:59Z</dcterms:modified>
</cp:coreProperties>
</file>